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80" r:id="rId8"/>
    <p:sldId id="262" r:id="rId9"/>
    <p:sldId id="263" r:id="rId10"/>
    <p:sldId id="264" r:id="rId11"/>
    <p:sldId id="279" r:id="rId12"/>
    <p:sldId id="265" r:id="rId13"/>
    <p:sldId id="266" r:id="rId14"/>
    <p:sldId id="267" r:id="rId15"/>
    <p:sldId id="276" r:id="rId16"/>
    <p:sldId id="277" r:id="rId17"/>
    <p:sldId id="278" r:id="rId18"/>
    <p:sldId id="268" r:id="rId19"/>
    <p:sldId id="269" r:id="rId20"/>
    <p:sldId id="270" r:id="rId21"/>
    <p:sldId id="271" r:id="rId22"/>
    <p:sldId id="272" r:id="rId23"/>
    <p:sldId id="273"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bzXAsjbdFiC8XcBAd9A5CV0ugF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6F3B"/>
    <a:srgbClr val="3983A3"/>
    <a:srgbClr val="184470"/>
    <a:srgbClr val="55BDEC"/>
    <a:srgbClr val="F8F8F8"/>
    <a:srgbClr val="7AC142"/>
    <a:srgbClr val="7DA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94655"/>
  </p:normalViewPr>
  <p:slideViewPr>
    <p:cSldViewPr snapToGrid="0" snapToObjects="1">
      <p:cViewPr varScale="1">
        <p:scale>
          <a:sx n="89" d="100"/>
          <a:sy n="89" d="100"/>
        </p:scale>
        <p:origin x="10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Haritada 1 numaralı alan</a:t>
            </a:r>
            <a:endParaRPr/>
          </a:p>
          <a:p>
            <a:pPr marL="0" lvl="0" indent="0" algn="l" rtl="0">
              <a:spcBef>
                <a:spcPts val="0"/>
              </a:spcBef>
              <a:spcAft>
                <a:spcPts val="0"/>
              </a:spcAft>
              <a:buNone/>
            </a:pPr>
            <a:endParaRPr/>
          </a:p>
          <a:p>
            <a:pPr marL="0" lvl="0" indent="0" algn="l" rtl="0">
              <a:spcBef>
                <a:spcPts val="0"/>
              </a:spcBef>
              <a:spcAft>
                <a:spcPts val="0"/>
              </a:spcAft>
              <a:buNone/>
            </a:pPr>
            <a:r>
              <a:rPr lang="en-US"/>
              <a:t>https://bilimgenc.tubitak.gov.tr/makale/plastikler-dunyayi-nasil-degistiriyor</a:t>
            </a:r>
            <a:endParaRPr/>
          </a:p>
        </p:txBody>
      </p:sp>
      <p:sp>
        <p:nvSpPr>
          <p:cNvPr id="156" name="Google Shape;15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Haritada 1 numaralı alan</a:t>
            </a:r>
            <a:endParaRPr/>
          </a:p>
          <a:p>
            <a:pPr marL="0" lvl="0" indent="0" algn="l" rtl="0">
              <a:spcBef>
                <a:spcPts val="0"/>
              </a:spcBef>
              <a:spcAft>
                <a:spcPts val="0"/>
              </a:spcAft>
              <a:buNone/>
            </a:pPr>
            <a:endParaRPr/>
          </a:p>
          <a:p>
            <a:pPr marL="0" lvl="0" indent="0" algn="l" rtl="0">
              <a:spcBef>
                <a:spcPts val="0"/>
              </a:spcBef>
              <a:spcAft>
                <a:spcPts val="0"/>
              </a:spcAft>
              <a:buNone/>
            </a:pPr>
            <a:r>
              <a:rPr lang="en-US"/>
              <a:t>https://bilimgenc.tubitak.gov.tr/makale/plastikler-dunyayi-nasil-degistiriyor</a:t>
            </a:r>
            <a:endParaRPr/>
          </a:p>
        </p:txBody>
      </p:sp>
      <p:sp>
        <p:nvSpPr>
          <p:cNvPr id="156" name="Google Shape;15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219159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https://kids.britannica.com/kids/article/plastic/400149</a:t>
            </a:r>
            <a:endParaRPr/>
          </a:p>
          <a:p>
            <a:pPr marL="0" lvl="0" indent="0" algn="l" rtl="0">
              <a:spcBef>
                <a:spcPts val="0"/>
              </a:spcBef>
              <a:spcAft>
                <a:spcPts val="0"/>
              </a:spcAft>
              <a:buNone/>
            </a:pPr>
            <a:endParaRPr/>
          </a:p>
        </p:txBody>
      </p:sp>
      <p:sp>
        <p:nvSpPr>
          <p:cNvPr id="165" name="Google Shape;16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Kaynak: Euromonitor International; Science Advances; Geyer et al (2017), Our World in Data; Reuters</a:t>
            </a:r>
            <a:endParaRPr/>
          </a:p>
          <a:p>
            <a:pPr marL="0" lvl="0" indent="0" algn="l" rtl="0">
              <a:spcBef>
                <a:spcPts val="0"/>
              </a:spcBef>
              <a:spcAft>
                <a:spcPts val="0"/>
              </a:spcAft>
              <a:buNone/>
            </a:pPr>
            <a:endParaRPr/>
          </a:p>
          <a:p>
            <a:pPr marL="0" lvl="0" indent="0" algn="l" rtl="0">
              <a:spcBef>
                <a:spcPts val="0"/>
              </a:spcBef>
              <a:spcAft>
                <a:spcPts val="0"/>
              </a:spcAft>
              <a:buNone/>
            </a:pPr>
            <a:r>
              <a:rPr lang="en-US"/>
              <a:t>By Simon Scarr and Marco Hernandez</a:t>
            </a:r>
            <a:endParaRPr/>
          </a:p>
          <a:p>
            <a:pPr marL="0" lvl="0" indent="0" algn="l" rtl="0">
              <a:spcBef>
                <a:spcPts val="0"/>
              </a:spcBef>
              <a:spcAft>
                <a:spcPts val="0"/>
              </a:spcAft>
              <a:buNone/>
            </a:pPr>
            <a:r>
              <a:rPr lang="en-US"/>
              <a:t>Additional editing by Manas Sharma and Alex Richardson"</a:t>
            </a:r>
            <a:endParaRPr/>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Kaynak: Euromonitor International; Science Advances; Geyer et al (2017), Our World in Data; Reuters</a:t>
            </a:r>
            <a:endParaRPr/>
          </a:p>
          <a:p>
            <a:pPr marL="0" lvl="0" indent="0" algn="l" rtl="0">
              <a:spcBef>
                <a:spcPts val="0"/>
              </a:spcBef>
              <a:spcAft>
                <a:spcPts val="0"/>
              </a:spcAft>
              <a:buNone/>
            </a:pPr>
            <a:endParaRPr/>
          </a:p>
          <a:p>
            <a:pPr marL="0" lvl="0" indent="0" algn="l" rtl="0">
              <a:spcBef>
                <a:spcPts val="0"/>
              </a:spcBef>
              <a:spcAft>
                <a:spcPts val="0"/>
              </a:spcAft>
              <a:buNone/>
            </a:pPr>
            <a:r>
              <a:rPr lang="en-US"/>
              <a:t>By Simon Scarr and Marco Hernandez</a:t>
            </a:r>
            <a:endParaRPr/>
          </a:p>
          <a:p>
            <a:pPr marL="0" lvl="0" indent="0" algn="l" rtl="0">
              <a:spcBef>
                <a:spcPts val="0"/>
              </a:spcBef>
              <a:spcAft>
                <a:spcPts val="0"/>
              </a:spcAft>
              <a:buNone/>
            </a:pPr>
            <a:r>
              <a:rPr lang="en-US"/>
              <a:t>Additional editing by Manas Sharma and Alex Richardson"</a:t>
            </a:r>
            <a:endParaRPr/>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420806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Kaynak: Euromonitor International; Science Advances; Geyer et al (2017), Our World in Data; Reuters</a:t>
            </a:r>
            <a:endParaRPr/>
          </a:p>
          <a:p>
            <a:pPr marL="0" lvl="0" indent="0" algn="l" rtl="0">
              <a:spcBef>
                <a:spcPts val="0"/>
              </a:spcBef>
              <a:spcAft>
                <a:spcPts val="0"/>
              </a:spcAft>
              <a:buNone/>
            </a:pPr>
            <a:endParaRPr/>
          </a:p>
          <a:p>
            <a:pPr marL="0" lvl="0" indent="0" algn="l" rtl="0">
              <a:spcBef>
                <a:spcPts val="0"/>
              </a:spcBef>
              <a:spcAft>
                <a:spcPts val="0"/>
              </a:spcAft>
              <a:buNone/>
            </a:pPr>
            <a:r>
              <a:rPr lang="en-US"/>
              <a:t>By Simon Scarr and Marco Hernandez</a:t>
            </a:r>
            <a:endParaRPr/>
          </a:p>
          <a:p>
            <a:pPr marL="0" lvl="0" indent="0" algn="l" rtl="0">
              <a:spcBef>
                <a:spcPts val="0"/>
              </a:spcBef>
              <a:spcAft>
                <a:spcPts val="0"/>
              </a:spcAft>
              <a:buNone/>
            </a:pPr>
            <a:r>
              <a:rPr lang="en-US"/>
              <a:t>Additional editing by Manas Sharma and Alex Richardson"</a:t>
            </a:r>
            <a:endParaRPr/>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524300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Kaynak: Euromonitor International; Science Advances; Geyer et al (2017), Our World in Data; Reuters</a:t>
            </a:r>
            <a:endParaRPr/>
          </a:p>
          <a:p>
            <a:pPr marL="0" lvl="0" indent="0" algn="l" rtl="0">
              <a:spcBef>
                <a:spcPts val="0"/>
              </a:spcBef>
              <a:spcAft>
                <a:spcPts val="0"/>
              </a:spcAft>
              <a:buNone/>
            </a:pPr>
            <a:endParaRPr/>
          </a:p>
          <a:p>
            <a:pPr marL="0" lvl="0" indent="0" algn="l" rtl="0">
              <a:spcBef>
                <a:spcPts val="0"/>
              </a:spcBef>
              <a:spcAft>
                <a:spcPts val="0"/>
              </a:spcAft>
              <a:buNone/>
            </a:pPr>
            <a:r>
              <a:rPr lang="en-US"/>
              <a:t>By Simon Scarr and Marco Hernandez</a:t>
            </a:r>
            <a:endParaRPr/>
          </a:p>
          <a:p>
            <a:pPr marL="0" lvl="0" indent="0" algn="l" rtl="0">
              <a:spcBef>
                <a:spcPts val="0"/>
              </a:spcBef>
              <a:spcAft>
                <a:spcPts val="0"/>
              </a:spcAft>
              <a:buNone/>
            </a:pPr>
            <a:r>
              <a:rPr lang="en-US"/>
              <a:t>Additional editing by Manas Sharma and Alex Richardson"</a:t>
            </a:r>
            <a:endParaRPr/>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994701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https://www.bpf.co.uk/plastipedia/applications/default.aspx#:~:text=Plastics%20is%20versatile%2C%20hygenic%2C%20lightweight,baby%20products%20and%20protection%20packaging.</a:t>
            </a:r>
            <a:endParaRPr/>
          </a:p>
        </p:txBody>
      </p:sp>
      <p:sp>
        <p:nvSpPr>
          <p:cNvPr id="196" name="Google Shape;19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https://www.bpf.co.uk/plastipedia/applications/default.aspx#:~:text=Plastics%20is%20versatile%2C%20hygenic%2C%20lightweight,baby%20products%20and%20protection%20packaging.</a:t>
            </a:r>
            <a:endParaRPr/>
          </a:p>
          <a:p>
            <a:pPr marL="0" lvl="0" indent="0" algn="l" rtl="0">
              <a:spcBef>
                <a:spcPts val="0"/>
              </a:spcBef>
              <a:spcAft>
                <a:spcPts val="0"/>
              </a:spcAft>
              <a:buNone/>
            </a:pPr>
            <a:endParaRPr/>
          </a:p>
        </p:txBody>
      </p:sp>
      <p:sp>
        <p:nvSpPr>
          <p:cNvPr id="205" name="Google Shape;20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https://kids.britannica.com/kids/article/plastic/400149</a:t>
            </a: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https://www.bpf.co.uk/plastipedia/applications/default.aspx#:~:text=Plastics%20is%20versatile%2C%20hygenic%2C%20lightweight,baby%20products%20and%20protection%20packaging.</a:t>
            </a:r>
            <a:endParaRPr/>
          </a:p>
          <a:p>
            <a:pPr marL="0" lvl="0" indent="0" algn="l" rtl="0">
              <a:spcBef>
                <a:spcPts val="0"/>
              </a:spcBef>
              <a:spcAft>
                <a:spcPts val="0"/>
              </a:spcAft>
              <a:buNone/>
            </a:pPr>
            <a:endParaRPr/>
          </a:p>
        </p:txBody>
      </p:sp>
      <p:sp>
        <p:nvSpPr>
          <p:cNvPr id="214" name="Google Shape;21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https://www.bpf.co.uk/plastipedia/applications/default.aspx#:~:text=Plastics%20is%20versatile%2C%20hygenic%2C%20lightweight,baby%20products%20and%20protection%20packaging.</a:t>
            </a:r>
            <a:endParaRPr/>
          </a:p>
          <a:p>
            <a:pPr marL="0" lvl="0" indent="0" algn="l" rtl="0">
              <a:spcBef>
                <a:spcPts val="0"/>
              </a:spcBef>
              <a:spcAft>
                <a:spcPts val="0"/>
              </a:spcAft>
              <a:buNone/>
            </a:pPr>
            <a:endParaRPr/>
          </a:p>
        </p:txBody>
      </p:sp>
      <p:sp>
        <p:nvSpPr>
          <p:cNvPr id="226" name="Google Shape;22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https://www.bpf.co.uk/plastipedia/applications/default.aspx#:~:text=Plastics%20is%20versatile%2C%20hygenic%2C%20lightweight,baby%20products%20and%20protection%20packaging.</a:t>
            </a:r>
            <a:endParaRPr/>
          </a:p>
          <a:p>
            <a:pPr marL="0" lvl="0" indent="0" algn="l" rtl="0">
              <a:spcBef>
                <a:spcPts val="0"/>
              </a:spcBef>
              <a:spcAft>
                <a:spcPts val="0"/>
              </a:spcAft>
              <a:buNone/>
            </a:pPr>
            <a:endParaRPr/>
          </a:p>
        </p:txBody>
      </p:sp>
      <p:sp>
        <p:nvSpPr>
          <p:cNvPr id="239" name="Google Shape;23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t>
            </a:r>
            <a:r>
              <a:rPr lang="en-US" sz="1200"/>
              <a:t>Moleküller her maddenin küçük yapı taşları olan olan iki veya daha fazla atomdan oluşan gruplardır.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https://kids.britannica.com/kids/article/plastic/400149</a:t>
            </a: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1"/>
              <a:t>Not: Her şekle girebilen üretimi basit malzemeleri anlattığı için plastik sıfatı halk arasında “yapay, sahte, taklit” anlamlarına da gelir.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https://kids.britannica.com/kids/article/plastic/400149</a:t>
            </a:r>
            <a:endParaRPr/>
          </a:p>
        </p:txBody>
      </p:sp>
      <p:sp>
        <p:nvSpPr>
          <p:cNvPr id="113" name="Google Shape;11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https://kids.britannica.com/kids/article/plastic/400149</a:t>
            </a:r>
            <a:endParaRPr/>
          </a:p>
        </p:txBody>
      </p:sp>
      <p:sp>
        <p:nvSpPr>
          <p:cNvPr id="122" name="Google Shape;12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2984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https://kids.britannica.com/kids/article/plastic/400149</a:t>
            </a:r>
            <a:endParaRPr/>
          </a:p>
        </p:txBody>
      </p:sp>
      <p:sp>
        <p:nvSpPr>
          <p:cNvPr id="147" name="Google Shape;14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 name="Picture 7" descr="A picture containing indoor, plastic, birthday, candle&#10;&#10;Description automatically generated">
            <a:extLst>
              <a:ext uri="{FF2B5EF4-FFF2-40B4-BE49-F238E27FC236}">
                <a16:creationId xmlns:a16="http://schemas.microsoft.com/office/drawing/2014/main" id="{11FC0A37-5DED-B74A-872E-25A6EF87C0CB}"/>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ight Triangle 5">
            <a:extLst>
              <a:ext uri="{FF2B5EF4-FFF2-40B4-BE49-F238E27FC236}">
                <a16:creationId xmlns:a16="http://schemas.microsoft.com/office/drawing/2014/main" id="{5097D3C5-D66F-5A4A-A35B-9C1230ED7E4A}"/>
              </a:ext>
            </a:extLst>
          </p:cNvPr>
          <p:cNvSpPr/>
          <p:nvPr/>
        </p:nvSpPr>
        <p:spPr>
          <a:xfrm flipH="1">
            <a:off x="-2428875" y="3800475"/>
            <a:ext cx="14620875" cy="3057525"/>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Google Shape;89;p1"/>
          <p:cNvSpPr txBox="1">
            <a:spLocks noGrp="1"/>
          </p:cNvSpPr>
          <p:nvPr>
            <p:ph type="ctrTitle"/>
          </p:nvPr>
        </p:nvSpPr>
        <p:spPr>
          <a:xfrm>
            <a:off x="4267471" y="4667777"/>
            <a:ext cx="8390983" cy="183265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600"/>
              <a:buFont typeface="Calibri"/>
              <a:buNone/>
            </a:pPr>
            <a:r>
              <a:rPr lang="en-US" sz="3600" dirty="0">
                <a:solidFill>
                  <a:schemeClr val="bg1"/>
                </a:solidFill>
                <a:latin typeface="Lucida Sans" panose="020B0602030504020204" pitchFamily="34" charset="77"/>
              </a:rPr>
              <a:t>DERS 1: </a:t>
            </a:r>
            <a:br>
              <a:rPr lang="en-US" sz="5400" dirty="0">
                <a:solidFill>
                  <a:schemeClr val="bg1"/>
                </a:solidFill>
                <a:latin typeface="Lucida Sans" panose="020B0602030504020204" pitchFamily="34" charset="77"/>
              </a:rPr>
            </a:br>
            <a:r>
              <a:rPr lang="en-US" sz="5400" dirty="0">
                <a:solidFill>
                  <a:schemeClr val="bg1"/>
                </a:solidFill>
                <a:latin typeface="Lucida Sans" panose="020B0602030504020204" pitchFamily="34" charset="77"/>
              </a:rPr>
              <a:t>NEDİR BU PLASTİK?</a:t>
            </a:r>
            <a:endParaRPr sz="4800" dirty="0">
              <a:solidFill>
                <a:schemeClr val="bg1"/>
              </a:solidFill>
              <a:latin typeface="Lucida Sans" panose="020B0602030504020204" pitchFamily="34" charset="77"/>
            </a:endParaRPr>
          </a:p>
        </p:txBody>
      </p:sp>
      <p:sp>
        <p:nvSpPr>
          <p:cNvPr id="90" name="Google Shape;90;p1"/>
          <p:cNvSpPr/>
          <p:nvPr/>
        </p:nvSpPr>
        <p:spPr>
          <a:xfrm>
            <a:off x="6176962" y="6581774"/>
            <a:ext cx="4572000" cy="18288"/>
          </a:xfrm>
          <a:custGeom>
            <a:avLst/>
            <a:gdLst/>
            <a:ahLst/>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CA6D2171-AD78-C740-B447-24823EB49F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488" y="255246"/>
            <a:ext cx="1652436" cy="1287804"/>
          </a:xfrm>
          <a:prstGeom prst="rect">
            <a:avLst/>
          </a:prstGeom>
        </p:spPr>
      </p:pic>
      <p:cxnSp>
        <p:nvCxnSpPr>
          <p:cNvPr id="7" name="Straight Connector 6">
            <a:extLst>
              <a:ext uri="{FF2B5EF4-FFF2-40B4-BE49-F238E27FC236}">
                <a16:creationId xmlns:a16="http://schemas.microsoft.com/office/drawing/2014/main" id="{32443EE4-B1D6-0349-B6D4-B3E9D30BCBD9}"/>
              </a:ext>
            </a:extLst>
          </p:cNvPr>
          <p:cNvCxnSpPr>
            <a:cxnSpLocks/>
          </p:cNvCxnSpPr>
          <p:nvPr/>
        </p:nvCxnSpPr>
        <p:spPr>
          <a:xfrm flipV="1">
            <a:off x="0" y="3800475"/>
            <a:ext cx="12192000" cy="2523361"/>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505161" y="365125"/>
            <a:ext cx="5000548"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52BDEC"/>
              </a:buClr>
              <a:buSzPts val="4400"/>
              <a:buFont typeface="Calibri"/>
              <a:buNone/>
            </a:pPr>
            <a:r>
              <a:rPr lang="tr-TR" b="1" dirty="0">
                <a:solidFill>
                  <a:srgbClr val="52BDEC"/>
                </a:solidFill>
                <a:latin typeface="Candara" panose="020E0502030303020204" pitchFamily="34" charset="0"/>
              </a:rPr>
              <a:t>Plastik Atıklar ve Çevre</a:t>
            </a:r>
            <a:endParaRPr lang="tr-TR" b="1" dirty="0">
              <a:latin typeface="Candara" panose="020E0502030303020204" pitchFamily="34" charset="0"/>
            </a:endParaRPr>
          </a:p>
        </p:txBody>
      </p:sp>
      <p:sp>
        <p:nvSpPr>
          <p:cNvPr id="159" name="Google Shape;159;p9"/>
          <p:cNvSpPr txBox="1">
            <a:spLocks noGrp="1"/>
          </p:cNvSpPr>
          <p:nvPr>
            <p:ph type="body" idx="1"/>
          </p:nvPr>
        </p:nvSpPr>
        <p:spPr>
          <a:xfrm>
            <a:off x="529724" y="1889543"/>
            <a:ext cx="500054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4BAE9"/>
              </a:buClr>
              <a:buSzPts val="2000"/>
              <a:buChar char="•"/>
            </a:pPr>
            <a:r>
              <a:rPr lang="tr-TR" sz="2000" dirty="0">
                <a:latin typeface="Candara" panose="020E0502030303020204" pitchFamily="34" charset="0"/>
              </a:rPr>
              <a:t>Plastik atıklar, rüzgarların her türlü yüzen molozu emen, girdap olarak bilinen dairesel akımlar oluşturduğu okyanus alanlarında birikir.</a:t>
            </a:r>
            <a:endParaRPr lang="tr-TR" dirty="0">
              <a:latin typeface="Candara" panose="020E0502030303020204" pitchFamily="34" charset="0"/>
            </a:endParaRPr>
          </a:p>
          <a:p>
            <a:pPr marL="228600" lvl="0" indent="-228600" algn="l" rtl="0">
              <a:lnSpc>
                <a:spcPct val="90000"/>
              </a:lnSpc>
              <a:spcBef>
                <a:spcPts val="1000"/>
              </a:spcBef>
              <a:spcAft>
                <a:spcPts val="0"/>
              </a:spcAft>
              <a:buClr>
                <a:srgbClr val="54BAE9"/>
              </a:buClr>
              <a:buSzPts val="2000"/>
              <a:buChar char="•"/>
            </a:pPr>
            <a:r>
              <a:rPr lang="tr-TR" sz="2000" dirty="0">
                <a:latin typeface="Candara" panose="020E0502030303020204" pitchFamily="34" charset="0"/>
              </a:rPr>
              <a:t>Bu girdaplardan en iyi bilineni Kuzey Pasifik’teki “</a:t>
            </a:r>
            <a:r>
              <a:rPr lang="tr-TR" sz="2000" b="1" dirty="0">
                <a:latin typeface="Candara" panose="020E0502030303020204" pitchFamily="34" charset="0"/>
              </a:rPr>
              <a:t>Büyük Pasifik Çöp Alanı</a:t>
            </a:r>
            <a:r>
              <a:rPr lang="tr-TR" sz="2000" dirty="0">
                <a:latin typeface="Candara" panose="020E0502030303020204" pitchFamily="34" charset="0"/>
              </a:rPr>
              <a:t>” olarak isimlendirilen bölgedir.*</a:t>
            </a:r>
            <a:endParaRPr lang="tr-TR" dirty="0">
              <a:latin typeface="Candara" panose="020E0502030303020204" pitchFamily="34" charset="0"/>
            </a:endParaRPr>
          </a:p>
          <a:p>
            <a:pPr marL="228600" lvl="0" indent="-228600" algn="l" rtl="0">
              <a:lnSpc>
                <a:spcPct val="90000"/>
              </a:lnSpc>
              <a:spcBef>
                <a:spcPts val="1000"/>
              </a:spcBef>
              <a:spcAft>
                <a:spcPts val="0"/>
              </a:spcAft>
              <a:buClr>
                <a:srgbClr val="54BAE9"/>
              </a:buClr>
              <a:buSzPts val="2000"/>
              <a:buChar char="•"/>
            </a:pPr>
            <a:r>
              <a:rPr lang="tr-TR" sz="2000" dirty="0">
                <a:latin typeface="Candara" panose="020E0502030303020204" pitchFamily="34" charset="0"/>
              </a:rPr>
              <a:t>Bu bölge Türkiye’nin yüzölçümünün yaklaşık iki katı genişliğindedir. </a:t>
            </a:r>
            <a:endParaRPr lang="tr-TR" dirty="0">
              <a:latin typeface="Candara" panose="020E0502030303020204" pitchFamily="34" charset="0"/>
            </a:endParaRPr>
          </a:p>
          <a:p>
            <a:pPr marL="228600" lvl="0" indent="-228600" algn="l" rtl="0">
              <a:lnSpc>
                <a:spcPct val="90000"/>
              </a:lnSpc>
              <a:spcBef>
                <a:spcPts val="1000"/>
              </a:spcBef>
              <a:spcAft>
                <a:spcPts val="0"/>
              </a:spcAft>
              <a:buClr>
                <a:srgbClr val="54BAE9"/>
              </a:buClr>
              <a:buSzPts val="2000"/>
              <a:buChar char="•"/>
            </a:pPr>
            <a:r>
              <a:rPr lang="tr-TR" sz="2000" dirty="0">
                <a:latin typeface="Candara" panose="020E0502030303020204" pitchFamily="34" charset="0"/>
              </a:rPr>
              <a:t>Bu okyanus kirliliği, çoğunlukla plastik balık ağlarından ve suda asılı kalan küçük plastik parçalarından (</a:t>
            </a:r>
            <a:r>
              <a:rPr lang="tr-TR" sz="2000" dirty="0" err="1">
                <a:latin typeface="Candara" panose="020E0502030303020204" pitchFamily="34" charset="0"/>
              </a:rPr>
              <a:t>mikroplastik</a:t>
            </a:r>
            <a:r>
              <a:rPr lang="tr-TR" sz="2000" dirty="0">
                <a:latin typeface="Candara" panose="020E0502030303020204" pitchFamily="34" charset="0"/>
              </a:rPr>
              <a:t> olarak da bilinir) oluşur.</a:t>
            </a:r>
          </a:p>
        </p:txBody>
      </p:sp>
      <p:pic>
        <p:nvPicPr>
          <p:cNvPr id="161" name="Google Shape;161;p9" descr="Map&#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190421" y="1287818"/>
            <a:ext cx="5581496" cy="3085327"/>
          </a:xfrm>
          <a:prstGeom prst="rect">
            <a:avLst/>
          </a:prstGeom>
          <a:ln w="127000" cap="sq">
            <a:solidFill>
              <a:srgbClr val="184470"/>
            </a:solidFill>
            <a:miter lim="800000"/>
          </a:ln>
          <a:effectLst>
            <a:outerShdw blurRad="57150" dist="50800" dir="2700000" algn="tl" rotWithShape="0">
              <a:srgbClr val="000000">
                <a:alpha val="40000"/>
              </a:srgbClr>
            </a:outerShdw>
          </a:effectLst>
        </p:spPr>
      </p:pic>
      <p:sp>
        <p:nvSpPr>
          <p:cNvPr id="6" name="Right Triangle 5">
            <a:extLst>
              <a:ext uri="{FF2B5EF4-FFF2-40B4-BE49-F238E27FC236}">
                <a16:creationId xmlns:a16="http://schemas.microsoft.com/office/drawing/2014/main" id="{D062FA5D-DD8B-5C42-964C-070776A7C6B6}"/>
              </a:ext>
            </a:extLst>
          </p:cNvPr>
          <p:cNvSpPr/>
          <p:nvPr/>
        </p:nvSpPr>
        <p:spPr>
          <a:xfrm flipH="1">
            <a:off x="-1" y="4572000"/>
            <a:ext cx="12192000" cy="2286000"/>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EC13CCDA-6B46-F144-BDCC-0D5258C90E1A}"/>
              </a:ext>
            </a:extLst>
          </p:cNvPr>
          <p:cNvCxnSpPr>
            <a:cxnSpLocks/>
          </p:cNvCxnSpPr>
          <p:nvPr/>
        </p:nvCxnSpPr>
        <p:spPr>
          <a:xfrm flipV="1">
            <a:off x="6001580" y="0"/>
            <a:ext cx="0" cy="5660965"/>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32A7627-C37F-834D-94CB-65234AEF52E6}"/>
              </a:ext>
            </a:extLst>
          </p:cNvPr>
          <p:cNvCxnSpPr>
            <a:cxnSpLocks/>
          </p:cNvCxnSpPr>
          <p:nvPr/>
        </p:nvCxnSpPr>
        <p:spPr>
          <a:xfrm flipV="1">
            <a:off x="-2" y="4595648"/>
            <a:ext cx="12192002" cy="217507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3F528DE0-4A23-DF46-B2D8-A6BBB5C02C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sp>
        <p:nvSpPr>
          <p:cNvPr id="2" name="Down Arrow 1">
            <a:extLst>
              <a:ext uri="{FF2B5EF4-FFF2-40B4-BE49-F238E27FC236}">
                <a16:creationId xmlns:a16="http://schemas.microsoft.com/office/drawing/2014/main" id="{FF121CA6-EB19-E84A-AA1D-BD2E08A9674C}"/>
              </a:ext>
            </a:extLst>
          </p:cNvPr>
          <p:cNvSpPr/>
          <p:nvPr/>
        </p:nvSpPr>
        <p:spPr>
          <a:xfrm flipH="1">
            <a:off x="9166906" y="1476375"/>
            <a:ext cx="234269" cy="809625"/>
          </a:xfrm>
          <a:prstGeom prst="downArrow">
            <a:avLst/>
          </a:prstGeom>
          <a:solidFill>
            <a:srgbClr val="184470"/>
          </a:solidFill>
          <a:ln>
            <a:solidFill>
              <a:srgbClr val="184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026" name="Picture 2" descr="Okyanustaki Çöpler Nasıl Kaybolur? | Foicey">
            <a:extLst>
              <a:ext uri="{FF2B5EF4-FFF2-40B4-BE49-F238E27FC236}">
                <a16:creationId xmlns:a16="http://schemas.microsoft.com/office/drawing/2014/main" id="{20568C74-8855-914C-B89F-E3E6FCA36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663" y="1559820"/>
            <a:ext cx="8434387" cy="4744343"/>
          </a:xfrm>
          <a:prstGeom prst="rect">
            <a:avLst/>
          </a:prstGeom>
          <a:noFill/>
          <a:extLst>
            <a:ext uri="{909E8E84-426E-40DD-AFC4-6F175D3DCCD1}">
              <a14:hiddenFill xmlns:a14="http://schemas.microsoft.com/office/drawing/2010/main">
                <a:solidFill>
                  <a:srgbClr val="FFFFFF"/>
                </a:solidFill>
              </a14:hiddenFill>
            </a:ext>
          </a:extLst>
        </p:spPr>
      </p:pic>
      <p:sp>
        <p:nvSpPr>
          <p:cNvPr id="158" name="Google Shape;158;p9"/>
          <p:cNvSpPr txBox="1">
            <a:spLocks noGrp="1"/>
          </p:cNvSpPr>
          <p:nvPr>
            <p:ph type="title"/>
          </p:nvPr>
        </p:nvSpPr>
        <p:spPr>
          <a:xfrm>
            <a:off x="505160" y="365125"/>
            <a:ext cx="6124239"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52BDEC"/>
              </a:buClr>
              <a:buSzPts val="4400"/>
              <a:buFont typeface="Calibri"/>
              <a:buNone/>
            </a:pPr>
            <a:r>
              <a:rPr lang="tr-TR" b="1" dirty="0">
                <a:solidFill>
                  <a:srgbClr val="52BDEC"/>
                </a:solidFill>
                <a:latin typeface="Candara" panose="020E0502030303020204" pitchFamily="34" charset="0"/>
              </a:rPr>
              <a:t>Büyük Pasifik Çöp Alanı</a:t>
            </a:r>
            <a:endParaRPr lang="tr-TR" b="1" dirty="0">
              <a:latin typeface="Candara" panose="020E0502030303020204" pitchFamily="34" charset="0"/>
            </a:endParaRPr>
          </a:p>
        </p:txBody>
      </p:sp>
      <p:sp>
        <p:nvSpPr>
          <p:cNvPr id="6" name="Right Triangle 5">
            <a:extLst>
              <a:ext uri="{FF2B5EF4-FFF2-40B4-BE49-F238E27FC236}">
                <a16:creationId xmlns:a16="http://schemas.microsoft.com/office/drawing/2014/main" id="{D062FA5D-DD8B-5C42-964C-070776A7C6B6}"/>
              </a:ext>
            </a:extLst>
          </p:cNvPr>
          <p:cNvSpPr/>
          <p:nvPr/>
        </p:nvSpPr>
        <p:spPr>
          <a:xfrm flipH="1">
            <a:off x="-2" y="5570196"/>
            <a:ext cx="12192001" cy="1287804"/>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32A7627-C37F-834D-94CB-65234AEF52E6}"/>
              </a:ext>
            </a:extLst>
          </p:cNvPr>
          <p:cNvCxnSpPr>
            <a:cxnSpLocks/>
            <a:endCxn id="6" idx="0"/>
          </p:cNvCxnSpPr>
          <p:nvPr/>
        </p:nvCxnSpPr>
        <p:spPr>
          <a:xfrm flipV="1">
            <a:off x="22855" y="5570196"/>
            <a:ext cx="12169144" cy="128780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3F528DE0-4A23-DF46-B2D8-A6BBB5C02C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2572" y="5927756"/>
            <a:ext cx="1081640" cy="842962"/>
          </a:xfrm>
          <a:prstGeom prst="rect">
            <a:avLst/>
          </a:prstGeom>
        </p:spPr>
      </p:pic>
    </p:spTree>
    <p:extLst>
      <p:ext uri="{BB962C8B-B14F-4D97-AF65-F5344CB8AC3E}">
        <p14:creationId xmlns:p14="http://schemas.microsoft.com/office/powerpoint/2010/main" val="231508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0"/>
          <p:cNvSpPr txBox="1">
            <a:spLocks noGrp="1"/>
          </p:cNvSpPr>
          <p:nvPr>
            <p:ph type="title"/>
          </p:nvPr>
        </p:nvSpPr>
        <p:spPr>
          <a:xfrm>
            <a:off x="547725" y="526917"/>
            <a:ext cx="5000548"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52BDEC"/>
              </a:buClr>
              <a:buSzPts val="4400"/>
              <a:buFont typeface="Calibri"/>
              <a:buNone/>
            </a:pPr>
            <a:r>
              <a:rPr lang="tr-TR" b="1" dirty="0">
                <a:solidFill>
                  <a:srgbClr val="52BDEC"/>
                </a:solidFill>
                <a:latin typeface="Candara" panose="020E0502030303020204" pitchFamily="34" charset="0"/>
              </a:rPr>
              <a:t>Plastik Atıklar ve Çevre</a:t>
            </a:r>
            <a:endParaRPr lang="tr-TR" b="1" dirty="0">
              <a:latin typeface="Candara" panose="020E0502030303020204" pitchFamily="34" charset="0"/>
            </a:endParaRPr>
          </a:p>
        </p:txBody>
      </p:sp>
      <p:sp>
        <p:nvSpPr>
          <p:cNvPr id="168" name="Google Shape;168;p10"/>
          <p:cNvSpPr txBox="1">
            <a:spLocks noGrp="1"/>
          </p:cNvSpPr>
          <p:nvPr>
            <p:ph type="body" idx="1"/>
          </p:nvPr>
        </p:nvSpPr>
        <p:spPr>
          <a:xfrm>
            <a:off x="547725" y="2223955"/>
            <a:ext cx="5000548" cy="4351338"/>
          </a:xfrm>
          <a:prstGeom prst="rect">
            <a:avLst/>
          </a:prstGeom>
          <a:noFill/>
          <a:ln>
            <a:noFill/>
          </a:ln>
        </p:spPr>
        <p:txBody>
          <a:bodyPr spcFirstLastPara="1" wrap="square" lIns="91425" tIns="45700" rIns="91425" bIns="45700" anchor="t" anchorCtr="0">
            <a:normAutofit/>
          </a:bodyPr>
          <a:lstStyle/>
          <a:p>
            <a:pPr marL="228600" lvl="0" indent="-228600" rtl="0">
              <a:lnSpc>
                <a:spcPct val="90000"/>
              </a:lnSpc>
              <a:spcBef>
                <a:spcPts val="0"/>
              </a:spcBef>
              <a:spcAft>
                <a:spcPts val="0"/>
              </a:spcAft>
              <a:buClr>
                <a:srgbClr val="52BDEC"/>
              </a:buClr>
              <a:buSzPts val="2000"/>
              <a:buChar char="•"/>
            </a:pPr>
            <a:r>
              <a:rPr lang="tr-TR" sz="2000" dirty="0">
                <a:latin typeface="Candara" panose="020E0502030303020204" pitchFamily="34" charset="0"/>
              </a:rPr>
              <a:t>Okyanuslarda bulunan birçok plastik atık okyanuslara zarar vermektedir. Plastik poşetler, şişeler ve misinalar parçalanmadıkları için okyanusların geniş alanlarında toplanır. </a:t>
            </a:r>
            <a:endParaRPr lang="tr-TR" dirty="0">
              <a:latin typeface="Candara" panose="020E0502030303020204" pitchFamily="34" charset="0"/>
            </a:endParaRPr>
          </a:p>
          <a:p>
            <a:pPr marL="228600" lvl="0" indent="-228600" rtl="0">
              <a:lnSpc>
                <a:spcPct val="90000"/>
              </a:lnSpc>
              <a:spcBef>
                <a:spcPts val="1000"/>
              </a:spcBef>
              <a:spcAft>
                <a:spcPts val="0"/>
              </a:spcAft>
              <a:buClr>
                <a:srgbClr val="52BDEC"/>
              </a:buClr>
              <a:buSzPts val="2000"/>
              <a:buChar char="•"/>
            </a:pPr>
            <a:r>
              <a:rPr lang="tr-TR" sz="2000" dirty="0">
                <a:latin typeface="Candara" panose="020E0502030303020204" pitchFamily="34" charset="0"/>
              </a:rPr>
              <a:t>Deniz kaplumbağaları ve diğer hayvanlar bu plastikleri yiyebilir. Plastik misinalar vücutlarının etrafına dolandığında yaralanabilirler. </a:t>
            </a:r>
            <a:endParaRPr lang="tr-TR" dirty="0">
              <a:latin typeface="Candara" panose="020E0502030303020204" pitchFamily="34" charset="0"/>
            </a:endParaRPr>
          </a:p>
        </p:txBody>
      </p:sp>
      <p:pic>
        <p:nvPicPr>
          <p:cNvPr id="170" name="Google Shape;170;p10" descr="A picture containing sport, swimming, water spor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5999" y="-1"/>
            <a:ext cx="6096001" cy="6858000"/>
          </a:xfrm>
          <a:prstGeom prst="rect">
            <a:avLst/>
          </a:prstGeom>
          <a:noFill/>
          <a:ln>
            <a:noFill/>
          </a:ln>
        </p:spPr>
      </p:pic>
      <p:sp>
        <p:nvSpPr>
          <p:cNvPr id="6" name="Right Triangle 5">
            <a:extLst>
              <a:ext uri="{FF2B5EF4-FFF2-40B4-BE49-F238E27FC236}">
                <a16:creationId xmlns:a16="http://schemas.microsoft.com/office/drawing/2014/main" id="{3DCA4942-433C-2247-9051-058D63EE1025}"/>
              </a:ext>
            </a:extLst>
          </p:cNvPr>
          <p:cNvSpPr/>
          <p:nvPr/>
        </p:nvSpPr>
        <p:spPr>
          <a:xfrm flipH="1">
            <a:off x="-1" y="4572000"/>
            <a:ext cx="12192000" cy="2286000"/>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BF687D5C-37ED-094B-ACD0-C7EC90F6C01A}"/>
              </a:ext>
            </a:extLst>
          </p:cNvPr>
          <p:cNvCxnSpPr>
            <a:cxnSpLocks/>
          </p:cNvCxnSpPr>
          <p:nvPr/>
        </p:nvCxnSpPr>
        <p:spPr>
          <a:xfrm flipV="1">
            <a:off x="6001580" y="0"/>
            <a:ext cx="0" cy="5660965"/>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314255C-3163-D642-BEAB-715577E85243}"/>
              </a:ext>
            </a:extLst>
          </p:cNvPr>
          <p:cNvCxnSpPr>
            <a:cxnSpLocks/>
          </p:cNvCxnSpPr>
          <p:nvPr/>
        </p:nvCxnSpPr>
        <p:spPr>
          <a:xfrm flipV="1">
            <a:off x="-2" y="4595648"/>
            <a:ext cx="12192002" cy="217507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031159C0-A07B-FE4E-A157-4DA16612D5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1"/>
          <p:cNvSpPr txBox="1">
            <a:spLocks noGrp="1"/>
          </p:cNvSpPr>
          <p:nvPr>
            <p:ph type="title"/>
          </p:nvPr>
        </p:nvSpPr>
        <p:spPr>
          <a:xfrm>
            <a:off x="538161" y="524594"/>
            <a:ext cx="5000551"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52BDEC"/>
              </a:buClr>
              <a:buSzPts val="4400"/>
              <a:buFont typeface="Calibri"/>
              <a:buNone/>
            </a:pPr>
            <a:r>
              <a:rPr lang="tr-TR" b="1" dirty="0">
                <a:solidFill>
                  <a:srgbClr val="52BDEC"/>
                </a:solidFill>
                <a:latin typeface="Candara" panose="020E0502030303020204" pitchFamily="34" charset="0"/>
              </a:rPr>
              <a:t>Plastik Atıklar ve Çevre</a:t>
            </a:r>
            <a:endParaRPr lang="tr-TR" b="1" dirty="0">
              <a:latin typeface="Candara" panose="020E0502030303020204" pitchFamily="34" charset="0"/>
            </a:endParaRPr>
          </a:p>
        </p:txBody>
      </p:sp>
      <p:sp>
        <p:nvSpPr>
          <p:cNvPr id="176" name="Google Shape;176;p11"/>
          <p:cNvSpPr txBox="1">
            <a:spLocks noGrp="1"/>
          </p:cNvSpPr>
          <p:nvPr>
            <p:ph type="body" idx="1"/>
          </p:nvPr>
        </p:nvSpPr>
        <p:spPr>
          <a:xfrm>
            <a:off x="547724" y="2506662"/>
            <a:ext cx="500055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2BDEC"/>
              </a:buClr>
              <a:buSzPts val="2000"/>
              <a:buChar char="•"/>
            </a:pPr>
            <a:r>
              <a:rPr lang="tr-TR" sz="2000" dirty="0">
                <a:latin typeface="Candara" panose="020E0502030303020204" pitchFamily="34" charset="0"/>
              </a:rPr>
              <a:t>İnsanlar, plastikleri atmak yerine kullanımını azaltmalı, yeniden kullanmalı veya geri dönüştürmeye teşvik edilmelidir. </a:t>
            </a:r>
            <a:endParaRPr lang="tr-TR" dirty="0">
              <a:latin typeface="Candara" panose="020E0502030303020204" pitchFamily="34" charset="0"/>
            </a:endParaRPr>
          </a:p>
          <a:p>
            <a:pPr marL="228600" lvl="0" indent="-228600" algn="l" rtl="0">
              <a:lnSpc>
                <a:spcPct val="90000"/>
              </a:lnSpc>
              <a:spcBef>
                <a:spcPts val="1000"/>
              </a:spcBef>
              <a:spcAft>
                <a:spcPts val="0"/>
              </a:spcAft>
              <a:buClr>
                <a:srgbClr val="52BDEC"/>
              </a:buClr>
              <a:buSzPts val="2000"/>
              <a:buChar char="•"/>
            </a:pPr>
            <a:r>
              <a:rPr lang="tr-TR" sz="2000" dirty="0">
                <a:latin typeface="Candara" panose="020E0502030303020204" pitchFamily="34" charset="0"/>
              </a:rPr>
              <a:t>Geri dönüştürülmüş plastikler giysilere, dış mekan mobilyalarına, oyun ekipmanlarına ve daha fazla şişeye dönüştürülebilir</a:t>
            </a:r>
            <a:endParaRPr lang="tr-TR" dirty="0">
              <a:latin typeface="Candara" panose="020E0502030303020204" pitchFamily="34" charset="0"/>
            </a:endParaRPr>
          </a:p>
          <a:p>
            <a:pPr marL="0" lvl="0" indent="0" algn="l" rtl="0">
              <a:lnSpc>
                <a:spcPct val="90000"/>
              </a:lnSpc>
              <a:spcBef>
                <a:spcPts val="1000"/>
              </a:spcBef>
              <a:spcAft>
                <a:spcPts val="0"/>
              </a:spcAft>
              <a:buClr>
                <a:schemeClr val="dk1"/>
              </a:buClr>
              <a:buSzPts val="2800"/>
              <a:buNone/>
            </a:pPr>
            <a:endParaRPr lang="tr-TR" dirty="0">
              <a:latin typeface="Candara" panose="020E0502030303020204" pitchFamily="34" charset="0"/>
            </a:endParaRPr>
          </a:p>
        </p:txBody>
      </p:sp>
      <p:pic>
        <p:nvPicPr>
          <p:cNvPr id="177" name="Google Shape;177;p11" descr="A picture containing plant, several&#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77465" y="0"/>
            <a:ext cx="6214534" cy="6876100"/>
          </a:xfrm>
          <a:prstGeom prst="rect">
            <a:avLst/>
          </a:prstGeom>
          <a:noFill/>
          <a:ln>
            <a:noFill/>
          </a:ln>
        </p:spPr>
      </p:pic>
      <p:sp>
        <p:nvSpPr>
          <p:cNvPr id="6" name="Right Triangle 5">
            <a:extLst>
              <a:ext uri="{FF2B5EF4-FFF2-40B4-BE49-F238E27FC236}">
                <a16:creationId xmlns:a16="http://schemas.microsoft.com/office/drawing/2014/main" id="{F297E16B-F2DF-D844-8712-68C17CFD6DA7}"/>
              </a:ext>
            </a:extLst>
          </p:cNvPr>
          <p:cNvSpPr/>
          <p:nvPr/>
        </p:nvSpPr>
        <p:spPr>
          <a:xfrm flipH="1">
            <a:off x="-1" y="4572000"/>
            <a:ext cx="12192000" cy="2286000"/>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7AD107F-7974-3042-9536-2F6F92C0F09A}"/>
              </a:ext>
            </a:extLst>
          </p:cNvPr>
          <p:cNvCxnSpPr>
            <a:cxnSpLocks/>
          </p:cNvCxnSpPr>
          <p:nvPr/>
        </p:nvCxnSpPr>
        <p:spPr>
          <a:xfrm flipV="1">
            <a:off x="6001580" y="0"/>
            <a:ext cx="0" cy="5660965"/>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061C21C-1C6A-2D4A-A446-14A0461B8A09}"/>
              </a:ext>
            </a:extLst>
          </p:cNvPr>
          <p:cNvCxnSpPr>
            <a:cxnSpLocks/>
          </p:cNvCxnSpPr>
          <p:nvPr/>
        </p:nvCxnSpPr>
        <p:spPr>
          <a:xfrm flipV="1">
            <a:off x="-2" y="4595648"/>
            <a:ext cx="12192002" cy="217507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E0B041BF-DFC8-1643-A09B-1C9D4E6AFC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6146" name="Picture 2" descr="How are plastic bottles recycled? – How It Works">
            <a:extLst>
              <a:ext uri="{FF2B5EF4-FFF2-40B4-BE49-F238E27FC236}">
                <a16:creationId xmlns:a16="http://schemas.microsoft.com/office/drawing/2014/main" id="{2003D701-387D-6B4A-AD27-A03E5C0425C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01579" y="0"/>
            <a:ext cx="619042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 name="Google Shape;184;p12"/>
          <p:cNvSpPr txBox="1">
            <a:spLocks noGrp="1"/>
          </p:cNvSpPr>
          <p:nvPr>
            <p:ph type="title"/>
          </p:nvPr>
        </p:nvSpPr>
        <p:spPr>
          <a:xfrm>
            <a:off x="469522" y="407987"/>
            <a:ext cx="5274052"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52BDEC"/>
              </a:buClr>
              <a:buSzPts val="4400"/>
              <a:buFont typeface="Calibri"/>
              <a:buNone/>
            </a:pPr>
            <a:r>
              <a:rPr lang="tr-TR" b="1" dirty="0">
                <a:solidFill>
                  <a:srgbClr val="52BDEC"/>
                </a:solidFill>
                <a:latin typeface="Candara" panose="020E0502030303020204" pitchFamily="34" charset="0"/>
              </a:rPr>
              <a:t>Rakamlarla Plastik Atık Sorununun Boyutu</a:t>
            </a:r>
            <a:endParaRPr lang="tr-TR" b="1" dirty="0">
              <a:latin typeface="Candara" panose="020E0502030303020204" pitchFamily="34" charset="0"/>
            </a:endParaRPr>
          </a:p>
        </p:txBody>
      </p:sp>
      <p:sp>
        <p:nvSpPr>
          <p:cNvPr id="192" name="Google Shape;192;p12"/>
          <p:cNvSpPr txBox="1"/>
          <p:nvPr/>
        </p:nvSpPr>
        <p:spPr>
          <a:xfrm>
            <a:off x="469522" y="2414131"/>
            <a:ext cx="5418012" cy="34778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000" b="0" i="1" u="none" strike="noStrike" cap="none" dirty="0">
                <a:solidFill>
                  <a:schemeClr val="dk1"/>
                </a:solidFill>
                <a:latin typeface="Candara" panose="020E0502030303020204" pitchFamily="34" charset="0"/>
                <a:ea typeface="Calibri"/>
                <a:cs typeface="Calibri"/>
                <a:sym typeface="Calibri"/>
              </a:rPr>
              <a:t>Bugüne kadar 8.3 milyar ton plastik üretildi ve bunun  %80’i plastik atık haline geldi. </a:t>
            </a:r>
          </a:p>
          <a:p>
            <a:pPr marL="0" marR="0" lvl="0" indent="0" algn="l" rtl="0">
              <a:spcBef>
                <a:spcPts val="0"/>
              </a:spcBef>
              <a:spcAft>
                <a:spcPts val="0"/>
              </a:spcAft>
              <a:buNone/>
            </a:pPr>
            <a:endParaRPr lang="tr-TR" sz="2000" i="1" dirty="0">
              <a:solidFill>
                <a:schemeClr val="dk1"/>
              </a:solidFill>
              <a:latin typeface="Candara" panose="020E0502030303020204" pitchFamily="34" charset="0"/>
              <a:ea typeface="Calibri"/>
              <a:cs typeface="Calibri"/>
              <a:sym typeface="Calibri"/>
            </a:endParaRPr>
          </a:p>
          <a:p>
            <a:pPr marL="0" marR="0" lvl="0" indent="0" algn="l" rtl="0">
              <a:spcBef>
                <a:spcPts val="0"/>
              </a:spcBef>
              <a:spcAft>
                <a:spcPts val="0"/>
              </a:spcAft>
              <a:buNone/>
            </a:pPr>
            <a:r>
              <a:rPr lang="tr-TR" sz="2000" b="0" i="1" u="none" strike="noStrike" cap="none" dirty="0">
                <a:solidFill>
                  <a:schemeClr val="dk1"/>
                </a:solidFill>
                <a:latin typeface="Candara" panose="020E0502030303020204" pitchFamily="34" charset="0"/>
                <a:ea typeface="Calibri"/>
                <a:cs typeface="Calibri"/>
                <a:sym typeface="Calibri"/>
              </a:rPr>
              <a:t>Araştırmalara göre dünya 2015 yılında 380 milyon metrik ton plastik üretti. Bu plastiklerin %55’ı doğaya atıldı, %20si yakıldı ve %20 si geri dönüştürüldü. </a:t>
            </a:r>
          </a:p>
          <a:p>
            <a:pPr marL="0" marR="0" lvl="0" indent="0" algn="l" rtl="0">
              <a:spcBef>
                <a:spcPts val="0"/>
              </a:spcBef>
              <a:spcAft>
                <a:spcPts val="0"/>
              </a:spcAft>
              <a:buNone/>
            </a:pPr>
            <a:endParaRPr lang="tr-TR" sz="2000" i="1" dirty="0">
              <a:solidFill>
                <a:schemeClr val="dk1"/>
              </a:solidFill>
              <a:latin typeface="Candara" panose="020E0502030303020204" pitchFamily="34" charset="0"/>
              <a:ea typeface="Calibri"/>
              <a:cs typeface="Calibri"/>
              <a:sym typeface="Calibri"/>
            </a:endParaRPr>
          </a:p>
          <a:p>
            <a:pPr marL="0" marR="0" lvl="0" indent="0" algn="l" rtl="0">
              <a:spcBef>
                <a:spcPts val="0"/>
              </a:spcBef>
              <a:spcAft>
                <a:spcPts val="0"/>
              </a:spcAft>
              <a:buNone/>
            </a:pPr>
            <a:r>
              <a:rPr lang="tr-TR" sz="2000" b="0" i="1" u="none" strike="noStrike" cap="none" dirty="0">
                <a:solidFill>
                  <a:schemeClr val="dk1"/>
                </a:solidFill>
                <a:latin typeface="Candara" panose="020E0502030303020204" pitchFamily="34" charset="0"/>
                <a:ea typeface="Calibri"/>
                <a:cs typeface="Calibri"/>
                <a:sym typeface="Calibri"/>
              </a:rPr>
              <a:t>Bu, birazdan göreceğiniz şişe yığınlarının yarısından çoğu doğaya ve okyanuslara atılacağı anlamına geliyor. </a:t>
            </a:r>
            <a:endParaRPr lang="tr-TR" sz="1600" dirty="0">
              <a:latin typeface="Candara" panose="020E0502030303020204" pitchFamily="34" charset="0"/>
            </a:endParaRPr>
          </a:p>
        </p:txBody>
      </p:sp>
      <p:sp>
        <p:nvSpPr>
          <p:cNvPr id="13" name="Right Triangle 12">
            <a:extLst>
              <a:ext uri="{FF2B5EF4-FFF2-40B4-BE49-F238E27FC236}">
                <a16:creationId xmlns:a16="http://schemas.microsoft.com/office/drawing/2014/main" id="{94828157-C3A8-3F4C-88BC-234C14F26F25}"/>
              </a:ext>
            </a:extLst>
          </p:cNvPr>
          <p:cNvSpPr/>
          <p:nvPr/>
        </p:nvSpPr>
        <p:spPr>
          <a:xfrm flipH="1">
            <a:off x="-1" y="4572000"/>
            <a:ext cx="12192000" cy="2286000"/>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D2082DE1-2457-264F-B2FC-0F4019AAE723}"/>
              </a:ext>
            </a:extLst>
          </p:cNvPr>
          <p:cNvCxnSpPr>
            <a:cxnSpLocks/>
          </p:cNvCxnSpPr>
          <p:nvPr/>
        </p:nvCxnSpPr>
        <p:spPr>
          <a:xfrm flipV="1">
            <a:off x="6001580" y="0"/>
            <a:ext cx="0" cy="5660965"/>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96005AC-FD7A-1A45-B8F6-3A95D5F8457B}"/>
              </a:ext>
            </a:extLst>
          </p:cNvPr>
          <p:cNvCxnSpPr>
            <a:cxnSpLocks/>
          </p:cNvCxnSpPr>
          <p:nvPr/>
        </p:nvCxnSpPr>
        <p:spPr>
          <a:xfrm flipV="1">
            <a:off x="-2" y="4595648"/>
            <a:ext cx="12192002" cy="217507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9FECD9E7-FCC9-D844-AF52-437D083304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2"/>
          <p:cNvSpPr txBox="1">
            <a:spLocks noGrp="1"/>
          </p:cNvSpPr>
          <p:nvPr>
            <p:ph type="title"/>
          </p:nvPr>
        </p:nvSpPr>
        <p:spPr>
          <a:xfrm>
            <a:off x="469522" y="407987"/>
            <a:ext cx="5274052"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52BDEC"/>
              </a:buClr>
              <a:buSzPts val="4400"/>
              <a:buFont typeface="Calibri"/>
              <a:buNone/>
            </a:pPr>
            <a:r>
              <a:rPr lang="tr-TR" b="1" dirty="0">
                <a:solidFill>
                  <a:srgbClr val="52BDEC"/>
                </a:solidFill>
                <a:latin typeface="Candara" panose="020E0502030303020204" pitchFamily="34" charset="0"/>
              </a:rPr>
              <a:t>Rakamlarla Plastik Atık Sorununun Boyutu</a:t>
            </a:r>
            <a:endParaRPr lang="tr-TR" b="1" dirty="0">
              <a:latin typeface="Candara" panose="020E0502030303020204" pitchFamily="34" charset="0"/>
            </a:endParaRPr>
          </a:p>
        </p:txBody>
      </p:sp>
      <p:sp>
        <p:nvSpPr>
          <p:cNvPr id="192" name="Google Shape;192;p12"/>
          <p:cNvSpPr txBox="1"/>
          <p:nvPr/>
        </p:nvSpPr>
        <p:spPr>
          <a:xfrm>
            <a:off x="469522" y="2414131"/>
            <a:ext cx="5418012" cy="2246729"/>
          </a:xfrm>
          <a:prstGeom prst="rect">
            <a:avLst/>
          </a:prstGeom>
          <a:noFill/>
          <a:ln>
            <a:noFill/>
          </a:ln>
        </p:spPr>
        <p:txBody>
          <a:bodyPr spcFirstLastPara="1" wrap="square" lIns="91425" tIns="45700" rIns="91425" bIns="45700" anchor="t" anchorCtr="0">
            <a:spAutoFit/>
          </a:bodyPr>
          <a:lstStyle/>
          <a:p>
            <a:pPr lvl="0"/>
            <a:r>
              <a:rPr lang="tr-TR" sz="2800" b="1" dirty="0">
                <a:solidFill>
                  <a:schemeClr val="dk1"/>
                </a:solidFill>
                <a:latin typeface="Calibri"/>
                <a:ea typeface="Calibri"/>
                <a:cs typeface="Calibri"/>
                <a:sym typeface="Calibri"/>
              </a:rPr>
              <a:t>HER GÜN</a:t>
            </a:r>
            <a:endParaRPr lang="tr-TR" sz="2800" dirty="0"/>
          </a:p>
          <a:p>
            <a:pPr lvl="0"/>
            <a:r>
              <a:rPr lang="tr-TR" sz="2800" b="1" dirty="0">
                <a:solidFill>
                  <a:schemeClr val="dk1"/>
                </a:solidFill>
                <a:latin typeface="Calibri"/>
                <a:ea typeface="Calibri"/>
                <a:cs typeface="Calibri"/>
                <a:sym typeface="Calibri"/>
              </a:rPr>
              <a:t>1.3 MİLYAR ŞİŞE SATILIYOR</a:t>
            </a:r>
            <a:endParaRPr lang="tr-TR" sz="2800" dirty="0"/>
          </a:p>
          <a:p>
            <a:pPr lvl="0"/>
            <a:endParaRPr lang="tr-TR" sz="2800" dirty="0"/>
          </a:p>
          <a:p>
            <a:pPr lvl="0"/>
            <a:r>
              <a:rPr lang="tr-TR" sz="2800" i="1" dirty="0">
                <a:solidFill>
                  <a:schemeClr val="dk1"/>
                </a:solidFill>
                <a:latin typeface="Calibri"/>
                <a:ea typeface="Calibri"/>
                <a:cs typeface="Calibri"/>
                <a:sym typeface="Calibri"/>
              </a:rPr>
              <a:t>Eiffel kulesinin (324 metre) yarısı büyüklüğünde</a:t>
            </a:r>
            <a:endParaRPr lang="tr-TR" sz="2800" dirty="0"/>
          </a:p>
        </p:txBody>
      </p:sp>
      <p:sp>
        <p:nvSpPr>
          <p:cNvPr id="13" name="Right Triangle 12">
            <a:extLst>
              <a:ext uri="{FF2B5EF4-FFF2-40B4-BE49-F238E27FC236}">
                <a16:creationId xmlns:a16="http://schemas.microsoft.com/office/drawing/2014/main" id="{94828157-C3A8-3F4C-88BC-234C14F26F25}"/>
              </a:ext>
            </a:extLst>
          </p:cNvPr>
          <p:cNvSpPr/>
          <p:nvPr/>
        </p:nvSpPr>
        <p:spPr>
          <a:xfrm flipH="1">
            <a:off x="-1" y="4572000"/>
            <a:ext cx="12192000" cy="2286000"/>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D2082DE1-2457-264F-B2FC-0F4019AAE723}"/>
              </a:ext>
            </a:extLst>
          </p:cNvPr>
          <p:cNvCxnSpPr>
            <a:cxnSpLocks/>
          </p:cNvCxnSpPr>
          <p:nvPr/>
        </p:nvCxnSpPr>
        <p:spPr>
          <a:xfrm flipV="1">
            <a:off x="6001580" y="0"/>
            <a:ext cx="0" cy="5660965"/>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96005AC-FD7A-1A45-B8F6-3A95D5F8457B}"/>
              </a:ext>
            </a:extLst>
          </p:cNvPr>
          <p:cNvCxnSpPr>
            <a:cxnSpLocks/>
          </p:cNvCxnSpPr>
          <p:nvPr/>
        </p:nvCxnSpPr>
        <p:spPr>
          <a:xfrm flipV="1">
            <a:off x="-2" y="4595648"/>
            <a:ext cx="12192002" cy="217507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9FECD9E7-FCC9-D844-AF52-437D083304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pic>
        <p:nvPicPr>
          <p:cNvPr id="9" name="Google Shape;185;p12" descr="page1image59694192">
            <a:extLst>
              <a:ext uri="{FF2B5EF4-FFF2-40B4-BE49-F238E27FC236}">
                <a16:creationId xmlns:a16="http://schemas.microsoft.com/office/drawing/2014/main" id="{2F901B38-E032-5E48-99D1-5AB8170E8FDE}"/>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01522" y="1250996"/>
            <a:ext cx="3526006" cy="3179686"/>
          </a:xfrm>
          <a:prstGeom prst="rect">
            <a:avLst/>
          </a:prstGeom>
          <a:ln w="127000" cap="sq">
            <a:solidFill>
              <a:srgbClr val="55BDEC"/>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56320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2"/>
          <p:cNvSpPr txBox="1">
            <a:spLocks noGrp="1"/>
          </p:cNvSpPr>
          <p:nvPr>
            <p:ph type="title"/>
          </p:nvPr>
        </p:nvSpPr>
        <p:spPr>
          <a:xfrm>
            <a:off x="469522" y="407987"/>
            <a:ext cx="5274052"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52BDEC"/>
              </a:buClr>
              <a:buSzPts val="4400"/>
              <a:buFont typeface="Calibri"/>
              <a:buNone/>
            </a:pPr>
            <a:r>
              <a:rPr lang="tr-TR" b="1" dirty="0">
                <a:solidFill>
                  <a:srgbClr val="52BDEC"/>
                </a:solidFill>
                <a:latin typeface="Candara" panose="020E0502030303020204" pitchFamily="34" charset="0"/>
              </a:rPr>
              <a:t>Rakamlarla Plastik Atık Sorununun Boyutu</a:t>
            </a:r>
            <a:endParaRPr lang="tr-TR" b="1" dirty="0">
              <a:latin typeface="Candara" panose="020E0502030303020204" pitchFamily="34" charset="0"/>
            </a:endParaRPr>
          </a:p>
        </p:txBody>
      </p:sp>
      <p:sp>
        <p:nvSpPr>
          <p:cNvPr id="192" name="Google Shape;192;p12"/>
          <p:cNvSpPr txBox="1"/>
          <p:nvPr/>
        </p:nvSpPr>
        <p:spPr>
          <a:xfrm>
            <a:off x="469522" y="2414131"/>
            <a:ext cx="5418012" cy="2246729"/>
          </a:xfrm>
          <a:prstGeom prst="rect">
            <a:avLst/>
          </a:prstGeom>
          <a:noFill/>
          <a:ln>
            <a:noFill/>
          </a:ln>
        </p:spPr>
        <p:txBody>
          <a:bodyPr spcFirstLastPara="1" wrap="square" lIns="91425" tIns="45700" rIns="91425" bIns="45700" anchor="t" anchorCtr="0">
            <a:spAutoFit/>
          </a:bodyPr>
          <a:lstStyle/>
          <a:p>
            <a:pPr lvl="0"/>
            <a:r>
              <a:rPr lang="tr-TR" sz="2800" b="1" dirty="0">
                <a:solidFill>
                  <a:schemeClr val="dk1"/>
                </a:solidFill>
                <a:latin typeface="Calibri"/>
                <a:ea typeface="Calibri"/>
                <a:cs typeface="Calibri"/>
                <a:sym typeface="Calibri"/>
              </a:rPr>
              <a:t>HER AY</a:t>
            </a:r>
            <a:endParaRPr lang="tr-TR" sz="2800" dirty="0"/>
          </a:p>
          <a:p>
            <a:pPr lvl="0"/>
            <a:r>
              <a:rPr lang="tr-TR" sz="2800" b="1" dirty="0">
                <a:solidFill>
                  <a:schemeClr val="dk1"/>
                </a:solidFill>
                <a:latin typeface="Calibri"/>
                <a:ea typeface="Calibri"/>
                <a:cs typeface="Calibri"/>
                <a:sym typeface="Calibri"/>
              </a:rPr>
              <a:t>40 MİLYAR ŞİŞE SATILIYOR</a:t>
            </a:r>
          </a:p>
          <a:p>
            <a:pPr lvl="0"/>
            <a:endParaRPr lang="tr-TR" sz="2800" dirty="0"/>
          </a:p>
          <a:p>
            <a:pPr lvl="0"/>
            <a:r>
              <a:rPr lang="tr-TR" sz="2800" i="1" dirty="0">
                <a:solidFill>
                  <a:schemeClr val="dk1"/>
                </a:solidFill>
                <a:latin typeface="Calibri"/>
                <a:ea typeface="Calibri"/>
                <a:cs typeface="Calibri"/>
                <a:sym typeface="Calibri"/>
              </a:rPr>
              <a:t>Eiffel kulesi biriken şişe dağının yanında gittikçe küçülüyor.</a:t>
            </a:r>
            <a:endParaRPr lang="tr-TR" sz="2800" dirty="0"/>
          </a:p>
        </p:txBody>
      </p:sp>
      <p:sp>
        <p:nvSpPr>
          <p:cNvPr id="13" name="Right Triangle 12">
            <a:extLst>
              <a:ext uri="{FF2B5EF4-FFF2-40B4-BE49-F238E27FC236}">
                <a16:creationId xmlns:a16="http://schemas.microsoft.com/office/drawing/2014/main" id="{94828157-C3A8-3F4C-88BC-234C14F26F25}"/>
              </a:ext>
            </a:extLst>
          </p:cNvPr>
          <p:cNvSpPr/>
          <p:nvPr/>
        </p:nvSpPr>
        <p:spPr>
          <a:xfrm flipH="1">
            <a:off x="-1" y="4572000"/>
            <a:ext cx="12192000" cy="2286000"/>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D2082DE1-2457-264F-B2FC-0F4019AAE723}"/>
              </a:ext>
            </a:extLst>
          </p:cNvPr>
          <p:cNvCxnSpPr>
            <a:cxnSpLocks/>
          </p:cNvCxnSpPr>
          <p:nvPr/>
        </p:nvCxnSpPr>
        <p:spPr>
          <a:xfrm flipV="1">
            <a:off x="6001580" y="0"/>
            <a:ext cx="0" cy="5660965"/>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96005AC-FD7A-1A45-B8F6-3A95D5F8457B}"/>
              </a:ext>
            </a:extLst>
          </p:cNvPr>
          <p:cNvCxnSpPr>
            <a:cxnSpLocks/>
          </p:cNvCxnSpPr>
          <p:nvPr/>
        </p:nvCxnSpPr>
        <p:spPr>
          <a:xfrm flipV="1">
            <a:off x="-2" y="4595648"/>
            <a:ext cx="12192002" cy="217507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9FECD9E7-FCC9-D844-AF52-437D083304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pic>
        <p:nvPicPr>
          <p:cNvPr id="10" name="Google Shape;186;p12" descr="page1image59760768">
            <a:extLst>
              <a:ext uri="{FF2B5EF4-FFF2-40B4-BE49-F238E27FC236}">
                <a16:creationId xmlns:a16="http://schemas.microsoft.com/office/drawing/2014/main" id="{A18B1C93-4431-C447-BC8C-08EE58E621CF}"/>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472375" y="1226266"/>
            <a:ext cx="3451318" cy="3204416"/>
          </a:xfrm>
          <a:prstGeom prst="rect">
            <a:avLst/>
          </a:prstGeom>
          <a:ln w="127000" cap="sq">
            <a:solidFill>
              <a:srgbClr val="55BDEC"/>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744129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2"/>
          <p:cNvSpPr txBox="1">
            <a:spLocks noGrp="1"/>
          </p:cNvSpPr>
          <p:nvPr>
            <p:ph type="title"/>
          </p:nvPr>
        </p:nvSpPr>
        <p:spPr>
          <a:xfrm>
            <a:off x="469522" y="407987"/>
            <a:ext cx="5274052"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52BDEC"/>
              </a:buClr>
              <a:buSzPts val="4400"/>
              <a:buFont typeface="Calibri"/>
              <a:buNone/>
            </a:pPr>
            <a:r>
              <a:rPr lang="tr-TR" b="1" dirty="0">
                <a:solidFill>
                  <a:srgbClr val="52BDEC"/>
                </a:solidFill>
                <a:latin typeface="Candara" panose="020E0502030303020204" pitchFamily="34" charset="0"/>
              </a:rPr>
              <a:t>Rakamlarla Plastik Atık Sorununun Boyutu</a:t>
            </a:r>
            <a:endParaRPr lang="tr-TR" b="1" dirty="0">
              <a:latin typeface="Candara" panose="020E0502030303020204" pitchFamily="34" charset="0"/>
            </a:endParaRPr>
          </a:p>
        </p:txBody>
      </p:sp>
      <p:sp>
        <p:nvSpPr>
          <p:cNvPr id="192" name="Google Shape;192;p12"/>
          <p:cNvSpPr txBox="1"/>
          <p:nvPr/>
        </p:nvSpPr>
        <p:spPr>
          <a:xfrm>
            <a:off x="469522" y="2414131"/>
            <a:ext cx="5418012" cy="2677616"/>
          </a:xfrm>
          <a:prstGeom prst="rect">
            <a:avLst/>
          </a:prstGeom>
          <a:noFill/>
          <a:ln>
            <a:noFill/>
          </a:ln>
        </p:spPr>
        <p:txBody>
          <a:bodyPr spcFirstLastPara="1" wrap="square" lIns="91425" tIns="45700" rIns="91425" bIns="45700" anchor="t" anchorCtr="0">
            <a:spAutoFit/>
          </a:bodyPr>
          <a:lstStyle/>
          <a:p>
            <a:pPr lvl="0"/>
            <a:r>
              <a:rPr lang="tr-TR" sz="2800" b="1" dirty="0">
                <a:solidFill>
                  <a:schemeClr val="dk1"/>
                </a:solidFill>
                <a:latin typeface="Calibri"/>
                <a:ea typeface="Calibri"/>
                <a:cs typeface="Calibri"/>
                <a:sym typeface="Calibri"/>
              </a:rPr>
              <a:t>SON 10 YILDA</a:t>
            </a:r>
            <a:endParaRPr lang="tr-TR" sz="2800" dirty="0"/>
          </a:p>
          <a:p>
            <a:pPr lvl="0"/>
            <a:r>
              <a:rPr lang="tr-TR" sz="2800" b="1" dirty="0">
                <a:solidFill>
                  <a:schemeClr val="dk1"/>
                </a:solidFill>
                <a:latin typeface="Calibri"/>
                <a:ea typeface="Calibri"/>
                <a:cs typeface="Calibri"/>
                <a:sym typeface="Calibri"/>
              </a:rPr>
              <a:t>4 TRİLYON PLASTİK ŞİŞE SATILDI </a:t>
            </a:r>
          </a:p>
          <a:p>
            <a:pPr lvl="0"/>
            <a:endParaRPr lang="tr-TR" sz="2800" dirty="0"/>
          </a:p>
          <a:p>
            <a:pPr lvl="0"/>
            <a:r>
              <a:rPr lang="tr-TR" sz="2800" dirty="0">
                <a:solidFill>
                  <a:schemeClr val="dk1"/>
                </a:solidFill>
                <a:latin typeface="Calibri"/>
                <a:ea typeface="Calibri"/>
                <a:cs typeface="Calibri"/>
                <a:sym typeface="Calibri"/>
              </a:rPr>
              <a:t>Görüntüdeki şişe yığını New York’un Manhattan adasının üzerinde 2.4 km yükselmektedir. </a:t>
            </a:r>
            <a:endParaRPr lang="tr-TR" sz="2800" dirty="0"/>
          </a:p>
        </p:txBody>
      </p:sp>
      <p:sp>
        <p:nvSpPr>
          <p:cNvPr id="13" name="Right Triangle 12">
            <a:extLst>
              <a:ext uri="{FF2B5EF4-FFF2-40B4-BE49-F238E27FC236}">
                <a16:creationId xmlns:a16="http://schemas.microsoft.com/office/drawing/2014/main" id="{94828157-C3A8-3F4C-88BC-234C14F26F25}"/>
              </a:ext>
            </a:extLst>
          </p:cNvPr>
          <p:cNvSpPr/>
          <p:nvPr/>
        </p:nvSpPr>
        <p:spPr>
          <a:xfrm flipH="1">
            <a:off x="-1" y="4572000"/>
            <a:ext cx="12192000" cy="2286000"/>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D2082DE1-2457-264F-B2FC-0F4019AAE723}"/>
              </a:ext>
            </a:extLst>
          </p:cNvPr>
          <p:cNvCxnSpPr>
            <a:cxnSpLocks/>
          </p:cNvCxnSpPr>
          <p:nvPr/>
        </p:nvCxnSpPr>
        <p:spPr>
          <a:xfrm flipV="1">
            <a:off x="6001580" y="0"/>
            <a:ext cx="0" cy="5660965"/>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96005AC-FD7A-1A45-B8F6-3A95D5F8457B}"/>
              </a:ext>
            </a:extLst>
          </p:cNvPr>
          <p:cNvCxnSpPr>
            <a:cxnSpLocks/>
          </p:cNvCxnSpPr>
          <p:nvPr/>
        </p:nvCxnSpPr>
        <p:spPr>
          <a:xfrm flipV="1">
            <a:off x="-2" y="4595648"/>
            <a:ext cx="12192002" cy="217507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9FECD9E7-FCC9-D844-AF52-437D083304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pic>
        <p:nvPicPr>
          <p:cNvPr id="9" name="Google Shape;187;p12" descr="page1image59755568">
            <a:extLst>
              <a:ext uri="{FF2B5EF4-FFF2-40B4-BE49-F238E27FC236}">
                <a16:creationId xmlns:a16="http://schemas.microsoft.com/office/drawing/2014/main" id="{062EECE6-9648-7C41-A557-9F85A8742142}"/>
              </a:ext>
            </a:extLst>
          </p:cNvPr>
          <p:cNvPicPr preferRelativeResize="0">
            <a:picLocks noGrp="1"/>
          </p:cNvPicPr>
          <p:nvPr>
            <p:ph type="body" idx="1"/>
          </p:nvPr>
        </p:nvPicPr>
        <p:blipFill rotWithShape="1">
          <a:blip r:embed="rId4" cstate="screen">
            <a:alphaModFix/>
            <a:extLst>
              <a:ext uri="{28A0092B-C50C-407E-A947-70E740481C1C}">
                <a14:useLocalDpi xmlns:a14="http://schemas.microsoft.com/office/drawing/2010/main"/>
              </a:ext>
            </a:extLst>
          </a:blip>
          <a:srcRect/>
          <a:stretch/>
        </p:blipFill>
        <p:spPr>
          <a:xfrm>
            <a:off x="6552874" y="1019635"/>
            <a:ext cx="5087832" cy="3491845"/>
          </a:xfrm>
          <a:prstGeom prst="rect">
            <a:avLst/>
          </a:prstGeom>
          <a:ln w="127000" cap="sq">
            <a:solidFill>
              <a:srgbClr val="55BDEC"/>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90665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3"/>
          <p:cNvSpPr txBox="1">
            <a:spLocks noGrp="1"/>
          </p:cNvSpPr>
          <p:nvPr>
            <p:ph type="title"/>
          </p:nvPr>
        </p:nvSpPr>
        <p:spPr>
          <a:xfrm>
            <a:off x="419100" y="518019"/>
            <a:ext cx="52578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7AC142"/>
              </a:buClr>
              <a:buSzPts val="4400"/>
              <a:buFont typeface="Calibri"/>
              <a:buNone/>
            </a:pPr>
            <a:r>
              <a:rPr lang="tr-TR" b="1" dirty="0">
                <a:solidFill>
                  <a:srgbClr val="7AC142"/>
                </a:solidFill>
                <a:latin typeface="Candara" panose="020E0502030303020204" pitchFamily="34" charset="0"/>
              </a:rPr>
              <a:t>Plastik Hangi Alanlarda Kullanılır?</a:t>
            </a:r>
            <a:endParaRPr lang="tr-TR" b="1" dirty="0">
              <a:latin typeface="Candara" panose="020E0502030303020204" pitchFamily="34" charset="0"/>
            </a:endParaRPr>
          </a:p>
        </p:txBody>
      </p:sp>
      <p:sp>
        <p:nvSpPr>
          <p:cNvPr id="199" name="Google Shape;199;p13"/>
          <p:cNvSpPr txBox="1">
            <a:spLocks noGrp="1"/>
          </p:cNvSpPr>
          <p:nvPr>
            <p:ph type="body" idx="1"/>
          </p:nvPr>
        </p:nvSpPr>
        <p:spPr>
          <a:xfrm>
            <a:off x="419100" y="2262352"/>
            <a:ext cx="5257800" cy="4351338"/>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rgbClr val="7AC142"/>
              </a:buClr>
              <a:buSzPts val="2000"/>
              <a:buNone/>
            </a:pPr>
            <a:r>
              <a:rPr lang="tr-TR" sz="2000" b="1" dirty="0">
                <a:solidFill>
                  <a:srgbClr val="7AC142"/>
                </a:solidFill>
                <a:latin typeface="Candara" panose="020E0502030303020204" pitchFamily="34" charset="0"/>
              </a:rPr>
              <a:t>Havacılık</a:t>
            </a:r>
            <a:endParaRPr lang="tr-TR" dirty="0">
              <a:latin typeface="Candara" panose="020E0502030303020204" pitchFamily="34" charset="0"/>
            </a:endParaRPr>
          </a:p>
          <a:p>
            <a:pPr marL="0" lvl="0" indent="0" rtl="0">
              <a:lnSpc>
                <a:spcPct val="90000"/>
              </a:lnSpc>
              <a:spcBef>
                <a:spcPts val="1000"/>
              </a:spcBef>
              <a:spcAft>
                <a:spcPts val="0"/>
              </a:spcAft>
              <a:buClr>
                <a:schemeClr val="dk1"/>
              </a:buClr>
              <a:buSzPts val="2000"/>
              <a:buNone/>
            </a:pPr>
            <a:r>
              <a:rPr lang="tr-TR" sz="2000" dirty="0">
                <a:latin typeface="Candara" panose="020E0502030303020204" pitchFamily="34" charset="0"/>
              </a:rPr>
              <a:t>Plastiğin ısıya dayanıklı olması, havacılıkta önemli bir malzeme olarak kullanılmasını sağlar. Günümüzde plastikler, roketleri oluşturan katı yakıt iticilerinde ve uzay mekiklerinin atmosfere yeniden girişi için kalkanlarda kullanılır.</a:t>
            </a:r>
            <a:endParaRPr lang="tr-TR" dirty="0">
              <a:latin typeface="Candara" panose="020E0502030303020204" pitchFamily="34" charset="0"/>
            </a:endParaRPr>
          </a:p>
          <a:p>
            <a:pPr marL="0" lvl="0" indent="0" rtl="0">
              <a:lnSpc>
                <a:spcPct val="90000"/>
              </a:lnSpc>
              <a:spcBef>
                <a:spcPts val="1000"/>
              </a:spcBef>
              <a:spcAft>
                <a:spcPts val="0"/>
              </a:spcAft>
              <a:buClr>
                <a:schemeClr val="dk1"/>
              </a:buClr>
              <a:buSzPts val="2800"/>
              <a:buNone/>
            </a:pPr>
            <a:endParaRPr lang="tr-TR" dirty="0">
              <a:latin typeface="Candara" panose="020E0502030303020204" pitchFamily="34" charset="0"/>
            </a:endParaRPr>
          </a:p>
        </p:txBody>
      </p:sp>
      <p:pic>
        <p:nvPicPr>
          <p:cNvPr id="200" name="Google Shape;200;p13" descr="A picture containing sky, smoke, weapon, missil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0" y="0"/>
            <a:ext cx="6096000" cy="6858000"/>
          </a:xfrm>
          <a:prstGeom prst="rect">
            <a:avLst/>
          </a:prstGeom>
          <a:noFill/>
          <a:ln>
            <a:noFill/>
          </a:ln>
        </p:spPr>
      </p:pic>
      <p:sp>
        <p:nvSpPr>
          <p:cNvPr id="6" name="Right Triangle 5">
            <a:extLst>
              <a:ext uri="{FF2B5EF4-FFF2-40B4-BE49-F238E27FC236}">
                <a16:creationId xmlns:a16="http://schemas.microsoft.com/office/drawing/2014/main" id="{FA27F54B-5B16-024D-9E14-EAFDE3E08BDF}"/>
              </a:ext>
            </a:extLst>
          </p:cNvPr>
          <p:cNvSpPr/>
          <p:nvPr/>
        </p:nvSpPr>
        <p:spPr>
          <a:xfrm flipH="1">
            <a:off x="-1" y="4572000"/>
            <a:ext cx="12192000" cy="2286000"/>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57FFED3-A51D-824E-B348-AC670D233575}"/>
              </a:ext>
            </a:extLst>
          </p:cNvPr>
          <p:cNvCxnSpPr>
            <a:cxnSpLocks/>
          </p:cNvCxnSpPr>
          <p:nvPr/>
        </p:nvCxnSpPr>
        <p:spPr>
          <a:xfrm flipV="1">
            <a:off x="6058732" y="0"/>
            <a:ext cx="0" cy="5660965"/>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8426AEE-1037-8240-96CD-73E07CCCA27D}"/>
              </a:ext>
            </a:extLst>
          </p:cNvPr>
          <p:cNvCxnSpPr>
            <a:cxnSpLocks/>
          </p:cNvCxnSpPr>
          <p:nvPr/>
        </p:nvCxnSpPr>
        <p:spPr>
          <a:xfrm flipV="1">
            <a:off x="-2" y="4595648"/>
            <a:ext cx="12192002" cy="217507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6DB72E59-C0E2-E84D-8FE6-EC78BDB222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8194" name="Picture 2" descr="Elastic logistics – How to be flexible according to client's needs |  Trans.eu">
            <a:extLst>
              <a:ext uri="{FF2B5EF4-FFF2-40B4-BE49-F238E27FC236}">
                <a16:creationId xmlns:a16="http://schemas.microsoft.com/office/drawing/2014/main" id="{4FE206DC-5BB6-8541-A0EA-BDB49796359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7" name="Google Shape;207;p14"/>
          <p:cNvSpPr txBox="1">
            <a:spLocks noGrp="1"/>
          </p:cNvSpPr>
          <p:nvPr>
            <p:ph type="title"/>
          </p:nvPr>
        </p:nvSpPr>
        <p:spPr>
          <a:xfrm>
            <a:off x="495048" y="412780"/>
            <a:ext cx="5695373"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7AC142"/>
              </a:buClr>
              <a:buSzPts val="4400"/>
              <a:buFont typeface="Calibri"/>
              <a:buNone/>
            </a:pPr>
            <a:r>
              <a:rPr lang="tr-TR" b="1" dirty="0">
                <a:solidFill>
                  <a:srgbClr val="7AC142"/>
                </a:solidFill>
                <a:latin typeface="Candara" panose="020E0502030303020204" pitchFamily="34" charset="0"/>
              </a:rPr>
              <a:t>Plastik Hangi Alanlarda Kullanılır?</a:t>
            </a:r>
            <a:endParaRPr lang="tr-TR" b="1" dirty="0">
              <a:latin typeface="Candara" panose="020E0502030303020204" pitchFamily="34" charset="0"/>
            </a:endParaRPr>
          </a:p>
        </p:txBody>
      </p:sp>
      <p:sp>
        <p:nvSpPr>
          <p:cNvPr id="208" name="Google Shape;208;p14"/>
          <p:cNvSpPr txBox="1">
            <a:spLocks noGrp="1"/>
          </p:cNvSpPr>
          <p:nvPr>
            <p:ph type="body" idx="1"/>
          </p:nvPr>
        </p:nvSpPr>
        <p:spPr>
          <a:xfrm>
            <a:off x="495048" y="2262352"/>
            <a:ext cx="5257800" cy="4351338"/>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rgbClr val="7AC142"/>
              </a:buClr>
              <a:buSzPts val="2000"/>
              <a:buNone/>
            </a:pPr>
            <a:r>
              <a:rPr lang="tr-TR" sz="2000" b="1" dirty="0">
                <a:solidFill>
                  <a:srgbClr val="7AC142"/>
                </a:solidFill>
                <a:latin typeface="Candara" panose="020E0502030303020204" pitchFamily="34" charset="0"/>
              </a:rPr>
              <a:t>Taşımacılık</a:t>
            </a:r>
            <a:endParaRPr lang="tr-TR" dirty="0">
              <a:latin typeface="Candara" panose="020E0502030303020204" pitchFamily="34" charset="0"/>
            </a:endParaRPr>
          </a:p>
          <a:p>
            <a:pPr marL="0" lvl="0" indent="0" rtl="0">
              <a:lnSpc>
                <a:spcPct val="90000"/>
              </a:lnSpc>
              <a:spcBef>
                <a:spcPts val="1000"/>
              </a:spcBef>
              <a:spcAft>
                <a:spcPts val="0"/>
              </a:spcAft>
              <a:buClr>
                <a:schemeClr val="dk1"/>
              </a:buClr>
              <a:buSzPts val="2000"/>
              <a:buNone/>
            </a:pPr>
            <a:r>
              <a:rPr lang="tr-TR" sz="2000" dirty="0">
                <a:latin typeface="Candara" panose="020E0502030303020204" pitchFamily="34" charset="0"/>
              </a:rPr>
              <a:t>İnsanların ve malların uygun maliyetli ve güvenli bir şekilde taşınması ekonomi için önemlidir. Arabalar, uçaklar, gemiler ve trenlerin ağırlığını azaltmak, aynı zamanda yakıt tüketimini de azaltır. Bu nedenle plastiklerin hafifliği taşımacılık endüstrisinde çok önemlidir.</a:t>
            </a:r>
            <a:endParaRPr lang="tr-TR" dirty="0">
              <a:latin typeface="Candara" panose="020E0502030303020204" pitchFamily="34" charset="0"/>
            </a:endParaRPr>
          </a:p>
        </p:txBody>
      </p:sp>
      <p:sp>
        <p:nvSpPr>
          <p:cNvPr id="6" name="Right Triangle 5">
            <a:extLst>
              <a:ext uri="{FF2B5EF4-FFF2-40B4-BE49-F238E27FC236}">
                <a16:creationId xmlns:a16="http://schemas.microsoft.com/office/drawing/2014/main" id="{2ED1C7E4-8DE2-BC4D-B99D-96A765F2E5C0}"/>
              </a:ext>
            </a:extLst>
          </p:cNvPr>
          <p:cNvSpPr/>
          <p:nvPr/>
        </p:nvSpPr>
        <p:spPr>
          <a:xfrm flipH="1">
            <a:off x="-1" y="4572000"/>
            <a:ext cx="12192000" cy="2286000"/>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0CECDC2-8EA2-644B-A4CB-0BB5F576E9E5}"/>
              </a:ext>
            </a:extLst>
          </p:cNvPr>
          <p:cNvCxnSpPr>
            <a:cxnSpLocks/>
          </p:cNvCxnSpPr>
          <p:nvPr/>
        </p:nvCxnSpPr>
        <p:spPr>
          <a:xfrm flipV="1">
            <a:off x="6001580" y="0"/>
            <a:ext cx="0" cy="5660965"/>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5888A8C-34CB-6343-A3AD-7BC513887B8E}"/>
              </a:ext>
            </a:extLst>
          </p:cNvPr>
          <p:cNvCxnSpPr>
            <a:cxnSpLocks/>
          </p:cNvCxnSpPr>
          <p:nvPr/>
        </p:nvCxnSpPr>
        <p:spPr>
          <a:xfrm flipV="1">
            <a:off x="-2" y="4595648"/>
            <a:ext cx="12192002" cy="217507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898C440E-05CE-744B-8010-15E69A7773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437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4400"/>
              <a:buFont typeface="Calibri"/>
              <a:buNone/>
            </a:pPr>
            <a:r>
              <a:rPr lang="tr-TR" b="1" dirty="0">
                <a:solidFill>
                  <a:schemeClr val="accent6"/>
                </a:solidFill>
                <a:latin typeface="Candara" panose="020E0502030303020204" pitchFamily="34" charset="0"/>
              </a:rPr>
              <a:t>Plastik Nedir?</a:t>
            </a:r>
            <a:endParaRPr lang="tr-TR" b="1" dirty="0">
              <a:latin typeface="Candara" panose="020E0502030303020204" pitchFamily="34" charset="0"/>
            </a:endParaRPr>
          </a:p>
        </p:txBody>
      </p:sp>
      <p:pic>
        <p:nvPicPr>
          <p:cNvPr id="98" name="Google Shape;98;p2" descr="A picture containing ground, outdoor, person, young&#10;&#10;Description automatically generated"/>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5887277" y="0"/>
            <a:ext cx="6304723" cy="6858000"/>
          </a:xfrm>
          <a:prstGeom prst="rect">
            <a:avLst/>
          </a:prstGeom>
          <a:noFill/>
          <a:ln>
            <a:noFill/>
          </a:ln>
        </p:spPr>
      </p:pic>
      <p:sp>
        <p:nvSpPr>
          <p:cNvPr id="100" name="Google Shape;100;p2"/>
          <p:cNvSpPr txBox="1"/>
          <p:nvPr/>
        </p:nvSpPr>
        <p:spPr>
          <a:xfrm>
            <a:off x="437321" y="1690688"/>
            <a:ext cx="5449955" cy="452427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7AC142"/>
              </a:buClr>
              <a:buSzPts val="1800"/>
              <a:buFont typeface="Arial"/>
              <a:buChar char="•"/>
            </a:pPr>
            <a:r>
              <a:rPr lang="tr-TR" sz="1800" b="0" i="0" u="none" strike="noStrike" cap="none" dirty="0">
                <a:solidFill>
                  <a:schemeClr val="dk1"/>
                </a:solidFill>
                <a:latin typeface="Candara" panose="020E0502030303020204" pitchFamily="34" charset="0"/>
                <a:ea typeface="Calibri"/>
                <a:cs typeface="Calibri"/>
                <a:sym typeface="Calibri"/>
              </a:rPr>
              <a:t>Plastik, insanlar tarafından yapılan ve neredeyse her şekle dönüştürülebilen bir tür malzemedir. Çoğu plastik türü güçlü, uzun ömürlü ve hafiftir. </a:t>
            </a:r>
            <a:endParaRPr lang="tr-TR" dirty="0">
              <a:latin typeface="Candara" panose="020E0502030303020204" pitchFamily="34" charset="0"/>
            </a:endParaRPr>
          </a:p>
          <a:p>
            <a:pPr marL="285750" marR="0" lvl="0" indent="-171450" algn="l" rtl="0">
              <a:spcBef>
                <a:spcPts val="0"/>
              </a:spcBef>
              <a:spcAft>
                <a:spcPts val="0"/>
              </a:spcAft>
              <a:buClr>
                <a:srgbClr val="7AC142"/>
              </a:buClr>
              <a:buSzPts val="1800"/>
              <a:buFont typeface="Arial"/>
              <a:buNone/>
            </a:pPr>
            <a:endParaRPr lang="tr-TR" sz="1800" b="0" i="0" u="none" strike="noStrike" cap="none" dirty="0">
              <a:solidFill>
                <a:schemeClr val="dk1"/>
              </a:solidFill>
              <a:latin typeface="Candara" panose="020E0502030303020204" pitchFamily="34" charset="0"/>
              <a:ea typeface="Calibri"/>
              <a:cs typeface="Calibri"/>
              <a:sym typeface="Calibri"/>
            </a:endParaRPr>
          </a:p>
          <a:p>
            <a:pPr marL="285750" marR="0" lvl="0" indent="-285750" algn="l" rtl="0">
              <a:spcBef>
                <a:spcPts val="0"/>
              </a:spcBef>
              <a:spcAft>
                <a:spcPts val="0"/>
              </a:spcAft>
              <a:buClr>
                <a:srgbClr val="7AC142"/>
              </a:buClr>
              <a:buSzPts val="1800"/>
              <a:buFont typeface="Arial"/>
              <a:buChar char="•"/>
            </a:pPr>
            <a:r>
              <a:rPr lang="tr-TR" sz="1800" b="0" i="0" u="none" strike="noStrike" cap="none" dirty="0">
                <a:solidFill>
                  <a:schemeClr val="dk1"/>
                </a:solidFill>
                <a:latin typeface="Candara" panose="020E0502030303020204" pitchFamily="34" charset="0"/>
                <a:ea typeface="Calibri"/>
                <a:cs typeface="Calibri"/>
                <a:sym typeface="Calibri"/>
              </a:rPr>
              <a:t>Su, ısı, kimyasala ve elektrikten kaynaklanan hasarlara dayanıklıdır. </a:t>
            </a:r>
            <a:endParaRPr lang="tr-TR" dirty="0">
              <a:latin typeface="Candara" panose="020E0502030303020204" pitchFamily="34" charset="0"/>
            </a:endParaRPr>
          </a:p>
          <a:p>
            <a:pPr marL="285750" marR="0" lvl="0" indent="-171450" algn="l" rtl="0">
              <a:spcBef>
                <a:spcPts val="0"/>
              </a:spcBef>
              <a:spcAft>
                <a:spcPts val="0"/>
              </a:spcAft>
              <a:buClr>
                <a:srgbClr val="7AC142"/>
              </a:buClr>
              <a:buSzPts val="1800"/>
              <a:buFont typeface="Arial"/>
              <a:buNone/>
            </a:pPr>
            <a:endParaRPr lang="tr-TR" sz="1800" b="0" i="0" u="none" strike="noStrike" cap="none" dirty="0">
              <a:solidFill>
                <a:schemeClr val="dk1"/>
              </a:solidFill>
              <a:latin typeface="Candara" panose="020E0502030303020204" pitchFamily="34" charset="0"/>
              <a:ea typeface="Calibri"/>
              <a:cs typeface="Calibri"/>
              <a:sym typeface="Calibri"/>
            </a:endParaRPr>
          </a:p>
          <a:p>
            <a:pPr marL="285750" marR="0" lvl="0" indent="-285750" algn="l" rtl="0">
              <a:spcBef>
                <a:spcPts val="0"/>
              </a:spcBef>
              <a:spcAft>
                <a:spcPts val="0"/>
              </a:spcAft>
              <a:buClr>
                <a:srgbClr val="7AC142"/>
              </a:buClr>
              <a:buSzPts val="1800"/>
              <a:buFont typeface="Arial"/>
              <a:buChar char="•"/>
            </a:pPr>
            <a:r>
              <a:rPr lang="tr-TR" sz="1800" b="0" i="0" u="none" strike="noStrike" cap="none" dirty="0">
                <a:solidFill>
                  <a:schemeClr val="dk1"/>
                </a:solidFill>
                <a:latin typeface="Candara" panose="020E0502030303020204" pitchFamily="34" charset="0"/>
                <a:ea typeface="Calibri"/>
                <a:cs typeface="Calibri"/>
                <a:sym typeface="Calibri"/>
              </a:rPr>
              <a:t>Birçok renkte plastik yapılabilir.</a:t>
            </a:r>
            <a:endParaRPr lang="tr-TR" dirty="0">
              <a:latin typeface="Candara" panose="020E0502030303020204" pitchFamily="34" charset="0"/>
            </a:endParaRPr>
          </a:p>
          <a:p>
            <a:pPr marL="285750" marR="0" lvl="0" indent="-171450" algn="l" rtl="0">
              <a:spcBef>
                <a:spcPts val="0"/>
              </a:spcBef>
              <a:spcAft>
                <a:spcPts val="0"/>
              </a:spcAft>
              <a:buClr>
                <a:srgbClr val="7AC142"/>
              </a:buClr>
              <a:buSzPts val="1800"/>
              <a:buFont typeface="Arial"/>
              <a:buNone/>
            </a:pPr>
            <a:endParaRPr lang="tr-TR" sz="1800" b="0" i="0" u="none" strike="noStrike" cap="none" dirty="0">
              <a:solidFill>
                <a:schemeClr val="dk1"/>
              </a:solidFill>
              <a:latin typeface="Candara" panose="020E0502030303020204" pitchFamily="34" charset="0"/>
              <a:ea typeface="Calibri"/>
              <a:cs typeface="Calibri"/>
              <a:sym typeface="Calibri"/>
            </a:endParaRPr>
          </a:p>
          <a:p>
            <a:pPr marL="285750" marR="0" lvl="0" indent="-285750" algn="l" rtl="0">
              <a:spcBef>
                <a:spcPts val="0"/>
              </a:spcBef>
              <a:spcAft>
                <a:spcPts val="0"/>
              </a:spcAft>
              <a:buClr>
                <a:srgbClr val="7AC142"/>
              </a:buClr>
              <a:buSzPts val="1800"/>
              <a:buFont typeface="Arial"/>
              <a:buChar char="•"/>
            </a:pPr>
            <a:r>
              <a:rPr lang="tr-TR" sz="1800" b="0" i="0" u="none" strike="noStrike" cap="none" dirty="0">
                <a:solidFill>
                  <a:schemeClr val="dk1"/>
                </a:solidFill>
                <a:latin typeface="Candara" panose="020E0502030303020204" pitchFamily="34" charset="0"/>
                <a:ea typeface="Calibri"/>
                <a:cs typeface="Calibri"/>
                <a:sym typeface="Calibri"/>
              </a:rPr>
              <a:t>Üreticiler genellikle pahalı malzemeler, yani yapımında gerekli olan enerji ihtiyacı yüksek, imaları ve nakliyesi pahalı olan cam, metal, pamuk gibi malzemeler yerine plastik kullanırlar. Örneğin; naylon çoraplarda </a:t>
            </a:r>
            <a:r>
              <a:rPr lang="tr-TR" sz="1800" b="1" i="0" u="none" strike="noStrike" cap="none" dirty="0">
                <a:solidFill>
                  <a:schemeClr val="dk1"/>
                </a:solidFill>
                <a:latin typeface="Candara" panose="020E0502030303020204" pitchFamily="34" charset="0"/>
                <a:ea typeface="Calibri"/>
                <a:cs typeface="Calibri"/>
                <a:sym typeface="Calibri"/>
              </a:rPr>
              <a:t>ipeğin</a:t>
            </a:r>
            <a:r>
              <a:rPr lang="tr-TR" sz="1800" b="0" i="0" u="none" strike="noStrike" cap="none" dirty="0">
                <a:solidFill>
                  <a:schemeClr val="dk1"/>
                </a:solidFill>
                <a:latin typeface="Candara" panose="020E0502030303020204" pitchFamily="34" charset="0"/>
                <a:ea typeface="Calibri"/>
                <a:cs typeface="Calibri"/>
                <a:sym typeface="Calibri"/>
              </a:rPr>
              <a:t> yerine, ev kaplamalarında </a:t>
            </a:r>
            <a:r>
              <a:rPr lang="tr-TR" sz="1800" b="1" i="0" u="none" strike="noStrike" cap="none" dirty="0">
                <a:solidFill>
                  <a:schemeClr val="dk1"/>
                </a:solidFill>
                <a:latin typeface="Candara" panose="020E0502030303020204" pitchFamily="34" charset="0"/>
                <a:ea typeface="Calibri"/>
                <a:cs typeface="Calibri"/>
                <a:sym typeface="Calibri"/>
              </a:rPr>
              <a:t>ahşap</a:t>
            </a:r>
            <a:r>
              <a:rPr lang="tr-TR" sz="1800" b="0" i="0" u="none" strike="noStrike" cap="none" dirty="0">
                <a:solidFill>
                  <a:schemeClr val="dk1"/>
                </a:solidFill>
                <a:latin typeface="Candara" panose="020E0502030303020204" pitchFamily="34" charset="0"/>
                <a:ea typeface="Calibri"/>
                <a:cs typeface="Calibri"/>
                <a:sym typeface="Calibri"/>
              </a:rPr>
              <a:t> yerine, otomobillerin gövde parçalarında </a:t>
            </a:r>
            <a:r>
              <a:rPr lang="tr-TR" sz="1800" b="1" i="0" u="none" strike="noStrike" cap="none" dirty="0">
                <a:solidFill>
                  <a:schemeClr val="dk1"/>
                </a:solidFill>
                <a:latin typeface="Candara" panose="020E0502030303020204" pitchFamily="34" charset="0"/>
                <a:ea typeface="Calibri"/>
                <a:cs typeface="Calibri"/>
                <a:sym typeface="Calibri"/>
              </a:rPr>
              <a:t>metal</a:t>
            </a:r>
            <a:r>
              <a:rPr lang="tr-TR" sz="1800" b="0" i="0" u="none" strike="noStrike" cap="none" dirty="0">
                <a:solidFill>
                  <a:schemeClr val="dk1"/>
                </a:solidFill>
                <a:latin typeface="Candara" panose="020E0502030303020204" pitchFamily="34" charset="0"/>
                <a:ea typeface="Calibri"/>
                <a:cs typeface="Calibri"/>
                <a:sym typeface="Calibri"/>
              </a:rPr>
              <a:t> yerine plastik kullanılır.</a:t>
            </a:r>
            <a:endParaRPr lang="tr-TR" dirty="0">
              <a:latin typeface="Candara" panose="020E0502030303020204" pitchFamily="34" charset="0"/>
            </a:endParaRPr>
          </a:p>
        </p:txBody>
      </p:sp>
      <p:sp>
        <p:nvSpPr>
          <p:cNvPr id="6" name="Right Triangle 5">
            <a:extLst>
              <a:ext uri="{FF2B5EF4-FFF2-40B4-BE49-F238E27FC236}">
                <a16:creationId xmlns:a16="http://schemas.microsoft.com/office/drawing/2014/main" id="{252E7825-B052-AF44-A042-04A5D552B19D}"/>
              </a:ext>
            </a:extLst>
          </p:cNvPr>
          <p:cNvSpPr/>
          <p:nvPr/>
        </p:nvSpPr>
        <p:spPr>
          <a:xfrm flipH="1">
            <a:off x="-1" y="4572000"/>
            <a:ext cx="12192000" cy="2286000"/>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1D57A2C-ADE1-5C41-859E-D2F8D8EAE25E}"/>
              </a:ext>
            </a:extLst>
          </p:cNvPr>
          <p:cNvCxnSpPr>
            <a:cxnSpLocks/>
          </p:cNvCxnSpPr>
          <p:nvPr/>
        </p:nvCxnSpPr>
        <p:spPr>
          <a:xfrm flipV="1">
            <a:off x="5887277" y="0"/>
            <a:ext cx="0" cy="5660965"/>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25C5559-DBBF-4541-8702-05658481325D}"/>
              </a:ext>
            </a:extLst>
          </p:cNvPr>
          <p:cNvCxnSpPr>
            <a:cxnSpLocks/>
          </p:cNvCxnSpPr>
          <p:nvPr/>
        </p:nvCxnSpPr>
        <p:spPr>
          <a:xfrm flipV="1">
            <a:off x="-2" y="4595648"/>
            <a:ext cx="12192002" cy="217507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0F47427D-A171-1B40-A070-BA97F14912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5"/>
          <p:cNvSpPr txBox="1">
            <a:spLocks noGrp="1"/>
          </p:cNvSpPr>
          <p:nvPr>
            <p:ph type="title"/>
          </p:nvPr>
        </p:nvSpPr>
        <p:spPr>
          <a:xfrm>
            <a:off x="540268" y="365124"/>
            <a:ext cx="52578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7AC142"/>
              </a:buClr>
              <a:buSzPts val="4400"/>
              <a:buFont typeface="Calibri"/>
              <a:buNone/>
            </a:pPr>
            <a:r>
              <a:rPr lang="tr-TR" b="1" dirty="0">
                <a:solidFill>
                  <a:srgbClr val="7AC142"/>
                </a:solidFill>
                <a:latin typeface="Candara" panose="020E0502030303020204" pitchFamily="34" charset="0"/>
              </a:rPr>
              <a:t>Plastik Hangi Alanlarda Kullanılır?</a:t>
            </a:r>
            <a:endParaRPr lang="tr-TR" b="1" dirty="0">
              <a:latin typeface="Candara" panose="020E0502030303020204" pitchFamily="34" charset="0"/>
            </a:endParaRPr>
          </a:p>
        </p:txBody>
      </p:sp>
      <p:sp>
        <p:nvSpPr>
          <p:cNvPr id="217" name="Google Shape;217;p15"/>
          <p:cNvSpPr txBox="1">
            <a:spLocks noGrp="1"/>
          </p:cNvSpPr>
          <p:nvPr>
            <p:ph type="body" idx="1"/>
          </p:nvPr>
        </p:nvSpPr>
        <p:spPr>
          <a:xfrm>
            <a:off x="540268" y="1825624"/>
            <a:ext cx="5257800" cy="4351338"/>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rgbClr val="7AC142"/>
              </a:buClr>
              <a:buSzPts val="2000"/>
              <a:buNone/>
            </a:pPr>
            <a:r>
              <a:rPr lang="tr-TR" sz="2000" b="1" dirty="0">
                <a:solidFill>
                  <a:srgbClr val="7AC142"/>
                </a:solidFill>
                <a:latin typeface="Candara" panose="020E0502030303020204" pitchFamily="34" charset="0"/>
              </a:rPr>
              <a:t>Elektronik</a:t>
            </a:r>
            <a:endParaRPr lang="tr-TR" dirty="0">
              <a:latin typeface="Candara" panose="020E0502030303020204" pitchFamily="34" charset="0"/>
            </a:endParaRPr>
          </a:p>
          <a:p>
            <a:pPr marL="0" lvl="0" indent="0" rtl="0">
              <a:lnSpc>
                <a:spcPct val="90000"/>
              </a:lnSpc>
              <a:spcBef>
                <a:spcPts val="1000"/>
              </a:spcBef>
              <a:spcAft>
                <a:spcPts val="0"/>
              </a:spcAft>
              <a:buClr>
                <a:schemeClr val="dk1"/>
              </a:buClr>
              <a:buSzPts val="2000"/>
              <a:buNone/>
            </a:pPr>
            <a:r>
              <a:rPr lang="tr-TR" sz="2000" dirty="0">
                <a:latin typeface="Candara" panose="020E0502030303020204" pitchFamily="34" charset="0"/>
              </a:rPr>
              <a:t>Elektriğin olduğu her yerde plastik vardır. Plastikler elektrikli ürünleri güvenli, hafif, ilgi çekici ve sessiz hale getirir.</a:t>
            </a:r>
            <a:endParaRPr lang="tr-TR" dirty="0">
              <a:latin typeface="Candara" panose="020E0502030303020204" pitchFamily="34" charset="0"/>
            </a:endParaRPr>
          </a:p>
          <a:p>
            <a:pPr marL="0" lvl="0" indent="0" rtl="0">
              <a:lnSpc>
                <a:spcPct val="90000"/>
              </a:lnSpc>
              <a:spcBef>
                <a:spcPts val="1000"/>
              </a:spcBef>
              <a:spcAft>
                <a:spcPts val="0"/>
              </a:spcAft>
              <a:buClr>
                <a:schemeClr val="dk1"/>
              </a:buClr>
              <a:buSzPts val="2000"/>
              <a:buNone/>
            </a:pPr>
            <a:r>
              <a:rPr lang="tr-TR" sz="2000" b="1" dirty="0">
                <a:solidFill>
                  <a:srgbClr val="7AC142"/>
                </a:solidFill>
                <a:latin typeface="Candara" panose="020E0502030303020204" pitchFamily="34" charset="0"/>
              </a:rPr>
              <a:t>Kullanıldığı bazı malzemeler;</a:t>
            </a:r>
            <a:endParaRPr lang="tr-TR" dirty="0">
              <a:solidFill>
                <a:srgbClr val="7AC142"/>
              </a:solidFill>
              <a:latin typeface="Candara" panose="020E0502030303020204" pitchFamily="34" charset="0"/>
            </a:endParaRPr>
          </a:p>
          <a:p>
            <a:pPr marL="228600" lvl="0" indent="-228600" rtl="0">
              <a:lnSpc>
                <a:spcPct val="90000"/>
              </a:lnSpc>
              <a:spcBef>
                <a:spcPts val="1000"/>
              </a:spcBef>
              <a:spcAft>
                <a:spcPts val="0"/>
              </a:spcAft>
              <a:buClr>
                <a:srgbClr val="7AC142"/>
              </a:buClr>
              <a:buSzPts val="2000"/>
              <a:buChar char="•"/>
            </a:pPr>
            <a:r>
              <a:rPr lang="tr-TR" sz="2000" dirty="0">
                <a:latin typeface="Candara" panose="020E0502030303020204" pitchFamily="34" charset="0"/>
              </a:rPr>
              <a:t>Elektronik eşyalar; Bilgisayar, televizyon ve mobil cihazlar</a:t>
            </a:r>
            <a:endParaRPr lang="tr-TR" dirty="0">
              <a:latin typeface="Candara" panose="020E0502030303020204" pitchFamily="34" charset="0"/>
            </a:endParaRPr>
          </a:p>
          <a:p>
            <a:pPr marL="228600" lvl="0" indent="-228600" rtl="0">
              <a:lnSpc>
                <a:spcPct val="90000"/>
              </a:lnSpc>
              <a:spcBef>
                <a:spcPts val="1000"/>
              </a:spcBef>
              <a:spcAft>
                <a:spcPts val="0"/>
              </a:spcAft>
              <a:buClr>
                <a:srgbClr val="7AC142"/>
              </a:buClr>
              <a:buSzPts val="2000"/>
              <a:buChar char="•"/>
            </a:pPr>
            <a:r>
              <a:rPr lang="tr-TR" sz="2000" dirty="0">
                <a:latin typeface="Candara" panose="020E0502030303020204" pitchFamily="34" charset="0"/>
              </a:rPr>
              <a:t>Beyaz eşyalar; ocak ve fırınların düğmeleri ve tutacakları, buzdolapları ve dondurucuların dış kaplamaları</a:t>
            </a:r>
            <a:endParaRPr lang="tr-TR" dirty="0">
              <a:latin typeface="Candara" panose="020E0502030303020204" pitchFamily="34" charset="0"/>
            </a:endParaRPr>
          </a:p>
          <a:p>
            <a:pPr marL="228600" lvl="0" indent="-228600" rtl="0">
              <a:lnSpc>
                <a:spcPct val="90000"/>
              </a:lnSpc>
              <a:spcBef>
                <a:spcPts val="1000"/>
              </a:spcBef>
              <a:spcAft>
                <a:spcPts val="0"/>
              </a:spcAft>
              <a:buClr>
                <a:srgbClr val="7AC142"/>
              </a:buClr>
              <a:buSzPts val="2000"/>
              <a:buChar char="•"/>
            </a:pPr>
            <a:r>
              <a:rPr lang="tr-TR" sz="2000" dirty="0">
                <a:latin typeface="Candara" panose="020E0502030303020204" pitchFamily="34" charset="0"/>
              </a:rPr>
              <a:t>Küçük beyaz eşyalar; ekmek kızartma makineleri, su ısıtıcıları, saç kurutma makineleri</a:t>
            </a:r>
            <a:endParaRPr lang="tr-TR" dirty="0">
              <a:latin typeface="Candara" panose="020E0502030303020204" pitchFamily="34" charset="0"/>
            </a:endParaRPr>
          </a:p>
        </p:txBody>
      </p:sp>
      <p:pic>
        <p:nvPicPr>
          <p:cNvPr id="9218" name="Picture 2" descr="Home appliances are the most important part of our lives. They make our  life easier and help us… | Electronics organization storage, Electronic  organization, Repair">
            <a:extLst>
              <a:ext uri="{FF2B5EF4-FFF2-40B4-BE49-F238E27FC236}">
                <a16:creationId xmlns:a16="http://schemas.microsoft.com/office/drawing/2014/main" id="{70C2EE2B-20BE-B34F-A33B-A7113A4E334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01580" y="-1"/>
            <a:ext cx="6190420" cy="6176963"/>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Triangle 9">
            <a:extLst>
              <a:ext uri="{FF2B5EF4-FFF2-40B4-BE49-F238E27FC236}">
                <a16:creationId xmlns:a16="http://schemas.microsoft.com/office/drawing/2014/main" id="{DFBC46AC-CCB4-6B40-8D48-69E606EA9368}"/>
              </a:ext>
            </a:extLst>
          </p:cNvPr>
          <p:cNvSpPr/>
          <p:nvPr/>
        </p:nvSpPr>
        <p:spPr>
          <a:xfrm flipH="1">
            <a:off x="-1" y="4572000"/>
            <a:ext cx="12192000" cy="2286000"/>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BAE82FA-3D8C-1348-A6E5-FD3D9F524621}"/>
              </a:ext>
            </a:extLst>
          </p:cNvPr>
          <p:cNvCxnSpPr>
            <a:cxnSpLocks/>
          </p:cNvCxnSpPr>
          <p:nvPr/>
        </p:nvCxnSpPr>
        <p:spPr>
          <a:xfrm flipV="1">
            <a:off x="6001580" y="0"/>
            <a:ext cx="0" cy="5660965"/>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2B63929-CE99-AE40-8D28-77B81AAEB1E9}"/>
              </a:ext>
            </a:extLst>
          </p:cNvPr>
          <p:cNvCxnSpPr>
            <a:cxnSpLocks/>
          </p:cNvCxnSpPr>
          <p:nvPr/>
        </p:nvCxnSpPr>
        <p:spPr>
          <a:xfrm flipV="1">
            <a:off x="-2" y="4595648"/>
            <a:ext cx="12192002" cy="217507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623FB55C-DB34-3A42-8E7D-27B9724302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6"/>
          <p:cNvSpPr txBox="1">
            <a:spLocks noGrp="1"/>
          </p:cNvSpPr>
          <p:nvPr>
            <p:ph type="title"/>
          </p:nvPr>
        </p:nvSpPr>
        <p:spPr>
          <a:xfrm>
            <a:off x="371889" y="352342"/>
            <a:ext cx="52578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7AC142"/>
              </a:buClr>
              <a:buSzPts val="4400"/>
              <a:buFont typeface="Calibri"/>
              <a:buNone/>
            </a:pPr>
            <a:r>
              <a:rPr lang="tr-TR" b="1" dirty="0">
                <a:solidFill>
                  <a:srgbClr val="7AC142"/>
                </a:solidFill>
                <a:latin typeface="Candara" panose="020E0502030303020204" pitchFamily="34" charset="0"/>
              </a:rPr>
              <a:t>Plastik Hangi Alanlarda Kullanılır?</a:t>
            </a:r>
            <a:endParaRPr lang="tr-TR" b="1" dirty="0">
              <a:latin typeface="Candara" panose="020E0502030303020204" pitchFamily="34" charset="0"/>
            </a:endParaRPr>
          </a:p>
        </p:txBody>
      </p:sp>
      <p:sp>
        <p:nvSpPr>
          <p:cNvPr id="229" name="Google Shape;229;p16"/>
          <p:cNvSpPr txBox="1">
            <a:spLocks noGrp="1"/>
          </p:cNvSpPr>
          <p:nvPr>
            <p:ph type="body" idx="1"/>
          </p:nvPr>
        </p:nvSpPr>
        <p:spPr>
          <a:xfrm>
            <a:off x="371889" y="1812842"/>
            <a:ext cx="5257800" cy="4351338"/>
          </a:xfrm>
          <a:prstGeom prst="rect">
            <a:avLst/>
          </a:prstGeom>
          <a:noFill/>
          <a:ln>
            <a:noFill/>
          </a:ln>
        </p:spPr>
        <p:txBody>
          <a:bodyPr spcFirstLastPara="1" wrap="square" lIns="91425" tIns="45700" rIns="91425" bIns="45700" anchor="t" anchorCtr="0">
            <a:normAutofit lnSpcReduction="10000"/>
          </a:bodyPr>
          <a:lstStyle/>
          <a:p>
            <a:pPr marL="0" indent="0">
              <a:lnSpc>
                <a:spcPct val="100000"/>
              </a:lnSpc>
              <a:spcBef>
                <a:spcPts val="0"/>
              </a:spcBef>
              <a:buClr>
                <a:srgbClr val="7AC142"/>
              </a:buClr>
              <a:buSzPts val="2000"/>
              <a:buNone/>
            </a:pPr>
            <a:r>
              <a:rPr lang="tr-TR" sz="2000" b="1" dirty="0">
                <a:solidFill>
                  <a:srgbClr val="7AC142"/>
                </a:solidFill>
                <a:latin typeface="Candara" panose="020E0502030303020204" pitchFamily="34" charset="0"/>
              </a:rPr>
              <a:t>Paketleme</a:t>
            </a:r>
          </a:p>
          <a:p>
            <a:pPr marL="0" lvl="0" indent="0" rtl="0">
              <a:lnSpc>
                <a:spcPct val="90000"/>
              </a:lnSpc>
              <a:spcBef>
                <a:spcPts val="1000"/>
              </a:spcBef>
              <a:spcAft>
                <a:spcPts val="0"/>
              </a:spcAft>
              <a:buClr>
                <a:schemeClr val="dk1"/>
              </a:buClr>
              <a:buSzPts val="2000"/>
              <a:buNone/>
            </a:pPr>
            <a:r>
              <a:rPr lang="tr-TR" sz="2000" dirty="0">
                <a:latin typeface="Candara" panose="020E0502030303020204" pitchFamily="34" charset="0"/>
              </a:rPr>
              <a:t>Plastik ürünlerin ambalajlanmasında kullanmak için mükemmel bir malzemedir. </a:t>
            </a:r>
          </a:p>
          <a:p>
            <a:pPr marL="0" lvl="0" indent="0" rtl="0">
              <a:lnSpc>
                <a:spcPct val="90000"/>
              </a:lnSpc>
              <a:spcBef>
                <a:spcPts val="1000"/>
              </a:spcBef>
              <a:spcAft>
                <a:spcPts val="0"/>
              </a:spcAft>
              <a:buClr>
                <a:schemeClr val="dk1"/>
              </a:buClr>
              <a:buSzPts val="2000"/>
              <a:buNone/>
            </a:pPr>
            <a:r>
              <a:rPr lang="tr-TR" sz="2000" dirty="0">
                <a:latin typeface="Candara" panose="020E0502030303020204" pitchFamily="34" charset="0"/>
              </a:rPr>
              <a:t>Dünya çapında kullanılan plastiklerin yaklaşık %40’ı ürünleri ambalajlama için kullanılır;</a:t>
            </a:r>
            <a:endParaRPr lang="tr-TR" dirty="0">
              <a:latin typeface="Candara" panose="020E0502030303020204" pitchFamily="34" charset="0"/>
            </a:endParaRPr>
          </a:p>
          <a:p>
            <a:pPr marL="0" lvl="0" indent="0" rtl="0">
              <a:lnSpc>
                <a:spcPct val="90000"/>
              </a:lnSpc>
              <a:spcBef>
                <a:spcPts val="1000"/>
              </a:spcBef>
              <a:spcAft>
                <a:spcPts val="0"/>
              </a:spcAft>
              <a:buClr>
                <a:schemeClr val="dk1"/>
              </a:buClr>
              <a:buSzPts val="2000"/>
              <a:buNone/>
            </a:pPr>
            <a:r>
              <a:rPr lang="tr-TR" sz="2000" b="1" dirty="0">
                <a:solidFill>
                  <a:srgbClr val="7AC142"/>
                </a:solidFill>
                <a:latin typeface="Candara" panose="020E0502030303020204" pitchFamily="34" charset="0"/>
              </a:rPr>
              <a:t>Bazı Ürünler;</a:t>
            </a:r>
            <a:endParaRPr lang="tr-TR" dirty="0">
              <a:solidFill>
                <a:srgbClr val="7AC142"/>
              </a:solidFill>
              <a:latin typeface="Candara" panose="020E0502030303020204" pitchFamily="34" charset="0"/>
            </a:endParaRPr>
          </a:p>
          <a:p>
            <a:pPr marL="228600" lvl="0" indent="-228600" rtl="0">
              <a:lnSpc>
                <a:spcPct val="90000"/>
              </a:lnSpc>
              <a:spcBef>
                <a:spcPts val="1000"/>
              </a:spcBef>
              <a:spcAft>
                <a:spcPts val="0"/>
              </a:spcAft>
              <a:buClr>
                <a:srgbClr val="7AC142"/>
              </a:buClr>
              <a:buSzPts val="2000"/>
              <a:buChar char="•"/>
            </a:pPr>
            <a:r>
              <a:rPr lang="tr-TR" sz="2000" dirty="0">
                <a:latin typeface="Candara" panose="020E0502030303020204" pitchFamily="34" charset="0"/>
              </a:rPr>
              <a:t>Kaplar</a:t>
            </a:r>
          </a:p>
          <a:p>
            <a:pPr marL="228600" lvl="0" indent="-228600" rtl="0">
              <a:lnSpc>
                <a:spcPct val="90000"/>
              </a:lnSpc>
              <a:spcBef>
                <a:spcPts val="1000"/>
              </a:spcBef>
              <a:spcAft>
                <a:spcPts val="0"/>
              </a:spcAft>
              <a:buClr>
                <a:srgbClr val="7AC142"/>
              </a:buClr>
              <a:buSzPts val="2000"/>
              <a:buChar char="•"/>
            </a:pPr>
            <a:r>
              <a:rPr lang="tr-TR" sz="2000" dirty="0">
                <a:latin typeface="Candara" panose="020E0502030303020204" pitchFamily="34" charset="0"/>
              </a:rPr>
              <a:t>Şişeler</a:t>
            </a:r>
          </a:p>
          <a:p>
            <a:pPr marL="228600" lvl="0" indent="-228600" rtl="0">
              <a:lnSpc>
                <a:spcPct val="90000"/>
              </a:lnSpc>
              <a:spcBef>
                <a:spcPts val="1000"/>
              </a:spcBef>
              <a:spcAft>
                <a:spcPts val="0"/>
              </a:spcAft>
              <a:buClr>
                <a:srgbClr val="7AC142"/>
              </a:buClr>
              <a:buSzPts val="2000"/>
              <a:buChar char="•"/>
            </a:pPr>
            <a:r>
              <a:rPr lang="tr-TR" sz="2000" dirty="0">
                <a:latin typeface="Candara" panose="020E0502030303020204" pitchFamily="34" charset="0"/>
              </a:rPr>
              <a:t>Bidonlar</a:t>
            </a:r>
          </a:p>
          <a:p>
            <a:pPr marL="228600" lvl="0" indent="-228600" rtl="0">
              <a:lnSpc>
                <a:spcPct val="90000"/>
              </a:lnSpc>
              <a:spcBef>
                <a:spcPts val="1000"/>
              </a:spcBef>
              <a:spcAft>
                <a:spcPts val="0"/>
              </a:spcAft>
              <a:buClr>
                <a:srgbClr val="7AC142"/>
              </a:buClr>
              <a:buSzPts val="2000"/>
              <a:buChar char="•"/>
            </a:pPr>
            <a:r>
              <a:rPr lang="tr-TR" sz="2000" dirty="0">
                <a:latin typeface="Candara" panose="020E0502030303020204" pitchFamily="34" charset="0"/>
              </a:rPr>
              <a:t>Kutular</a:t>
            </a:r>
          </a:p>
          <a:p>
            <a:pPr marL="228600" lvl="0" indent="-228600" rtl="0">
              <a:lnSpc>
                <a:spcPct val="90000"/>
              </a:lnSpc>
              <a:spcBef>
                <a:spcPts val="1000"/>
              </a:spcBef>
              <a:spcAft>
                <a:spcPts val="0"/>
              </a:spcAft>
              <a:buClr>
                <a:srgbClr val="7AC142"/>
              </a:buClr>
              <a:buSzPts val="2000"/>
              <a:buChar char="•"/>
            </a:pPr>
            <a:r>
              <a:rPr lang="tr-TR" sz="2000" dirty="0">
                <a:latin typeface="Candara" panose="020E0502030303020204" pitchFamily="34" charset="0"/>
              </a:rPr>
              <a:t>Bardaklar</a:t>
            </a:r>
          </a:p>
          <a:p>
            <a:pPr marL="228600" lvl="0" indent="-228600" rtl="0">
              <a:lnSpc>
                <a:spcPct val="90000"/>
              </a:lnSpc>
              <a:spcBef>
                <a:spcPts val="1000"/>
              </a:spcBef>
              <a:spcAft>
                <a:spcPts val="0"/>
              </a:spcAft>
              <a:buClr>
                <a:srgbClr val="7AC142"/>
              </a:buClr>
              <a:buSzPts val="2000"/>
              <a:buChar char="•"/>
            </a:pPr>
            <a:r>
              <a:rPr lang="tr-TR" sz="2000" dirty="0">
                <a:latin typeface="Candara" panose="020E0502030303020204" pitchFamily="34" charset="0"/>
              </a:rPr>
              <a:t>Koruyucu Ambalajlar</a:t>
            </a:r>
          </a:p>
        </p:txBody>
      </p:sp>
      <p:pic>
        <p:nvPicPr>
          <p:cNvPr id="1026" name="Picture 2" descr="Report names top five suppliers in global molded plastic packaging mar |  plasticstoday.com">
            <a:extLst>
              <a:ext uri="{FF2B5EF4-FFF2-40B4-BE49-F238E27FC236}">
                <a16:creationId xmlns:a16="http://schemas.microsoft.com/office/drawing/2014/main" id="{E345CD53-57FB-BD4F-BB7E-F4CC2486A61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01579" y="0"/>
            <a:ext cx="6190421" cy="59436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a:extLst>
              <a:ext uri="{FF2B5EF4-FFF2-40B4-BE49-F238E27FC236}">
                <a16:creationId xmlns:a16="http://schemas.microsoft.com/office/drawing/2014/main" id="{45AF7FD5-4732-CD46-A527-383D826DA3D2}"/>
              </a:ext>
            </a:extLst>
          </p:cNvPr>
          <p:cNvSpPr/>
          <p:nvPr/>
        </p:nvSpPr>
        <p:spPr>
          <a:xfrm flipH="1">
            <a:off x="-1" y="4572000"/>
            <a:ext cx="12192000" cy="2286000"/>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78471ED-1BAE-B64B-8491-022B4B844B19}"/>
              </a:ext>
            </a:extLst>
          </p:cNvPr>
          <p:cNvCxnSpPr>
            <a:cxnSpLocks/>
          </p:cNvCxnSpPr>
          <p:nvPr/>
        </p:nvCxnSpPr>
        <p:spPr>
          <a:xfrm flipV="1">
            <a:off x="6001580" y="0"/>
            <a:ext cx="0" cy="5660965"/>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D6412CE-453D-8A44-8AB6-DB0249400FC1}"/>
              </a:ext>
            </a:extLst>
          </p:cNvPr>
          <p:cNvCxnSpPr>
            <a:cxnSpLocks/>
          </p:cNvCxnSpPr>
          <p:nvPr/>
        </p:nvCxnSpPr>
        <p:spPr>
          <a:xfrm flipV="1">
            <a:off x="-2" y="4595648"/>
            <a:ext cx="12192002" cy="217507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A09EDB1F-1C59-C149-AA02-F8A9AA85C3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465726" y="506589"/>
            <a:ext cx="52578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7AC142"/>
              </a:buClr>
              <a:buSzPts val="4400"/>
              <a:buFont typeface="Calibri"/>
              <a:buNone/>
            </a:pPr>
            <a:r>
              <a:rPr lang="tr-TR" b="1" dirty="0">
                <a:solidFill>
                  <a:srgbClr val="7AC142"/>
                </a:solidFill>
                <a:latin typeface="Candara" panose="020E0502030303020204" pitchFamily="34" charset="0"/>
              </a:rPr>
              <a:t>Plastik Hangi Alanlarda Kullanılır?</a:t>
            </a:r>
            <a:endParaRPr lang="tr-TR" b="1" dirty="0">
              <a:latin typeface="Candara" panose="020E0502030303020204" pitchFamily="34" charset="0"/>
            </a:endParaRPr>
          </a:p>
        </p:txBody>
      </p:sp>
      <p:sp>
        <p:nvSpPr>
          <p:cNvPr id="242" name="Google Shape;242;p17"/>
          <p:cNvSpPr txBox="1">
            <a:spLocks noGrp="1"/>
          </p:cNvSpPr>
          <p:nvPr>
            <p:ph type="body" idx="1"/>
          </p:nvPr>
        </p:nvSpPr>
        <p:spPr>
          <a:xfrm>
            <a:off x="465726" y="1967089"/>
            <a:ext cx="5257800" cy="4351338"/>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rgbClr val="7AC142"/>
              </a:buClr>
              <a:buSzPts val="2000"/>
              <a:buNone/>
            </a:pPr>
            <a:r>
              <a:rPr lang="tr-TR" sz="2000" b="1" dirty="0">
                <a:solidFill>
                  <a:srgbClr val="7AC142"/>
                </a:solidFill>
                <a:latin typeface="Candara" panose="020E0502030303020204" pitchFamily="34" charset="0"/>
              </a:rPr>
              <a:t>Plastiğin diğer kullanım alanları;</a:t>
            </a:r>
            <a:endParaRPr lang="tr-TR" dirty="0">
              <a:latin typeface="Candara" panose="020E0502030303020204" pitchFamily="34" charset="0"/>
            </a:endParaRPr>
          </a:p>
          <a:p>
            <a:pPr marL="228600" lvl="0" indent="-228600" rtl="0">
              <a:lnSpc>
                <a:spcPct val="90000"/>
              </a:lnSpc>
              <a:spcBef>
                <a:spcPts val="1000"/>
              </a:spcBef>
              <a:spcAft>
                <a:spcPts val="0"/>
              </a:spcAft>
              <a:buClr>
                <a:srgbClr val="7AC142"/>
              </a:buClr>
              <a:buSzPts val="2000"/>
              <a:buChar char="•"/>
            </a:pPr>
            <a:r>
              <a:rPr lang="tr-TR" sz="2000" b="1" dirty="0">
                <a:latin typeface="Candara" panose="020E0502030303020204" pitchFamily="34" charset="0"/>
              </a:rPr>
              <a:t>Enerji: </a:t>
            </a:r>
            <a:r>
              <a:rPr lang="tr-TR" sz="2000" dirty="0">
                <a:latin typeface="Candara" panose="020E0502030303020204" pitchFamily="34" charset="0"/>
              </a:rPr>
              <a:t>Rüzgar türbinleri, güneş panelleri</a:t>
            </a:r>
            <a:endParaRPr lang="tr-TR" dirty="0">
              <a:latin typeface="Candara" panose="020E0502030303020204" pitchFamily="34" charset="0"/>
            </a:endParaRPr>
          </a:p>
          <a:p>
            <a:pPr marL="228600" lvl="0" indent="-228600" rtl="0">
              <a:lnSpc>
                <a:spcPct val="90000"/>
              </a:lnSpc>
              <a:spcBef>
                <a:spcPts val="1000"/>
              </a:spcBef>
              <a:spcAft>
                <a:spcPts val="0"/>
              </a:spcAft>
              <a:buClr>
                <a:srgbClr val="7AC142"/>
              </a:buClr>
              <a:buSzPts val="2000"/>
              <a:buChar char="•"/>
            </a:pPr>
            <a:r>
              <a:rPr lang="tr-TR" sz="2000" b="1" dirty="0">
                <a:latin typeface="Candara" panose="020E0502030303020204" pitchFamily="34" charset="0"/>
              </a:rPr>
              <a:t>Ev eşyası: </a:t>
            </a:r>
            <a:r>
              <a:rPr lang="tr-TR" sz="2000" dirty="0">
                <a:latin typeface="Candara" panose="020E0502030303020204" pitchFamily="34" charset="0"/>
              </a:rPr>
              <a:t>Mobilya ve döşemeler</a:t>
            </a:r>
            <a:endParaRPr lang="tr-TR" dirty="0">
              <a:latin typeface="Candara" panose="020E0502030303020204" pitchFamily="34" charset="0"/>
            </a:endParaRPr>
          </a:p>
          <a:p>
            <a:pPr marL="228600" lvl="0" indent="-228600" rtl="0">
              <a:lnSpc>
                <a:spcPct val="90000"/>
              </a:lnSpc>
              <a:spcBef>
                <a:spcPts val="1000"/>
              </a:spcBef>
              <a:spcAft>
                <a:spcPts val="0"/>
              </a:spcAft>
              <a:buClr>
                <a:srgbClr val="7AC142"/>
              </a:buClr>
              <a:buSzPts val="2000"/>
              <a:buChar char="•"/>
            </a:pPr>
            <a:r>
              <a:rPr lang="tr-TR" sz="2000" dirty="0">
                <a:latin typeface="Candara" panose="020E0502030303020204" pitchFamily="34" charset="0"/>
              </a:rPr>
              <a:t>Tekne ve yelkenli</a:t>
            </a:r>
            <a:endParaRPr lang="tr-TR" dirty="0">
              <a:latin typeface="Candara" panose="020E0502030303020204" pitchFamily="34" charset="0"/>
            </a:endParaRPr>
          </a:p>
          <a:p>
            <a:pPr marL="228600" lvl="0" indent="-228600" rtl="0">
              <a:lnSpc>
                <a:spcPct val="90000"/>
              </a:lnSpc>
              <a:spcBef>
                <a:spcPts val="1000"/>
              </a:spcBef>
              <a:spcAft>
                <a:spcPts val="0"/>
              </a:spcAft>
              <a:buClr>
                <a:srgbClr val="7AC142"/>
              </a:buClr>
              <a:buSzPts val="2000"/>
              <a:buChar char="•"/>
            </a:pPr>
            <a:r>
              <a:rPr lang="tr-TR" sz="2000" b="1" dirty="0">
                <a:latin typeface="Candara" panose="020E0502030303020204" pitchFamily="34" charset="0"/>
              </a:rPr>
              <a:t>Sağlık: </a:t>
            </a:r>
            <a:r>
              <a:rPr lang="tr-TR" sz="2000" dirty="0">
                <a:latin typeface="Candara" panose="020E0502030303020204" pitchFamily="34" charset="0"/>
              </a:rPr>
              <a:t>Enjektör, kalp kapakçığı, protez, sargı bezi</a:t>
            </a:r>
            <a:endParaRPr lang="tr-TR" dirty="0">
              <a:latin typeface="Candara" panose="020E0502030303020204" pitchFamily="34" charset="0"/>
            </a:endParaRPr>
          </a:p>
        </p:txBody>
      </p:sp>
      <p:pic>
        <p:nvPicPr>
          <p:cNvPr id="243" name="Google Shape;243;p17" descr="A group of wind turbines&#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463589" y="507433"/>
            <a:ext cx="3053398" cy="2386739"/>
          </a:xfrm>
          <a:prstGeom prst="rect">
            <a:avLst/>
          </a:prstGeom>
          <a:noFill/>
          <a:ln>
            <a:noFill/>
          </a:ln>
        </p:spPr>
      </p:pic>
      <p:pic>
        <p:nvPicPr>
          <p:cNvPr id="244" name="Google Shape;244;p17" descr="A picture containing solar cell, outdoor object, blue, close&#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866234" y="664051"/>
            <a:ext cx="1860550" cy="1708150"/>
          </a:xfrm>
          <a:prstGeom prst="rect">
            <a:avLst/>
          </a:prstGeom>
          <a:noFill/>
          <a:ln>
            <a:noFill/>
          </a:ln>
        </p:spPr>
      </p:pic>
      <p:pic>
        <p:nvPicPr>
          <p:cNvPr id="246" name="Google Shape;246;p1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478549" y="2487986"/>
            <a:ext cx="2248235" cy="2084014"/>
          </a:xfrm>
          <a:prstGeom prst="rect">
            <a:avLst/>
          </a:prstGeom>
          <a:noFill/>
          <a:ln>
            <a:noFill/>
          </a:ln>
        </p:spPr>
      </p:pic>
      <p:pic>
        <p:nvPicPr>
          <p:cNvPr id="248" name="Google Shape;248;p17" descr="A picture containing furniture, sofa, seat, floor&#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934201" y="3195828"/>
            <a:ext cx="1230699" cy="1536001"/>
          </a:xfrm>
          <a:prstGeom prst="rect">
            <a:avLst/>
          </a:prstGeom>
          <a:noFill/>
          <a:ln>
            <a:noFill/>
          </a:ln>
        </p:spPr>
      </p:pic>
      <p:pic>
        <p:nvPicPr>
          <p:cNvPr id="249" name="Google Shape;249;p17" descr="A picture containing remote, controller, game, control&#10;&#10;Description automatically generated"/>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0449607" y="2119969"/>
            <a:ext cx="1447087" cy="1372381"/>
          </a:xfrm>
          <a:prstGeom prst="rect">
            <a:avLst/>
          </a:prstGeom>
          <a:noFill/>
          <a:ln>
            <a:noFill/>
          </a:ln>
        </p:spPr>
      </p:pic>
      <p:sp>
        <p:nvSpPr>
          <p:cNvPr id="12" name="Right Triangle 11">
            <a:extLst>
              <a:ext uri="{FF2B5EF4-FFF2-40B4-BE49-F238E27FC236}">
                <a16:creationId xmlns:a16="http://schemas.microsoft.com/office/drawing/2014/main" id="{53896748-5794-4049-9E71-93F185C9F4B7}"/>
              </a:ext>
            </a:extLst>
          </p:cNvPr>
          <p:cNvSpPr/>
          <p:nvPr/>
        </p:nvSpPr>
        <p:spPr>
          <a:xfrm flipH="1">
            <a:off x="-1" y="4572000"/>
            <a:ext cx="12192000" cy="2286000"/>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2C88E6C-FA62-654F-90A3-BB2DD44B0708}"/>
              </a:ext>
            </a:extLst>
          </p:cNvPr>
          <p:cNvCxnSpPr>
            <a:cxnSpLocks/>
          </p:cNvCxnSpPr>
          <p:nvPr/>
        </p:nvCxnSpPr>
        <p:spPr>
          <a:xfrm flipV="1">
            <a:off x="6001580" y="0"/>
            <a:ext cx="0" cy="5660965"/>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316B648-6628-A246-86FA-3F57B100D43A}"/>
              </a:ext>
            </a:extLst>
          </p:cNvPr>
          <p:cNvCxnSpPr>
            <a:cxnSpLocks/>
          </p:cNvCxnSpPr>
          <p:nvPr/>
        </p:nvCxnSpPr>
        <p:spPr>
          <a:xfrm flipV="1">
            <a:off x="-2" y="4595648"/>
            <a:ext cx="12192002" cy="217507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1F8FF457-01BC-984F-9B6D-C3A9BDD9A8F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8"/>
          <p:cNvSpPr txBox="1">
            <a:spLocks noGrp="1"/>
          </p:cNvSpPr>
          <p:nvPr>
            <p:ph type="title"/>
          </p:nvPr>
        </p:nvSpPr>
        <p:spPr>
          <a:xfrm>
            <a:off x="3050380" y="1050926"/>
            <a:ext cx="6091238" cy="23780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tr-TR" sz="6600" b="1" dirty="0">
                <a:solidFill>
                  <a:srgbClr val="184470"/>
                </a:solidFill>
                <a:latin typeface="Candara" panose="020E0502030303020204" pitchFamily="34" charset="0"/>
              </a:rPr>
              <a:t>1. Dersimiz Sona Erdi! </a:t>
            </a:r>
          </a:p>
        </p:txBody>
      </p:sp>
      <p:sp>
        <p:nvSpPr>
          <p:cNvPr id="255" name="Google Shape;255;p18"/>
          <p:cNvSpPr txBox="1">
            <a:spLocks noGrp="1"/>
          </p:cNvSpPr>
          <p:nvPr>
            <p:ph type="body" idx="1"/>
          </p:nvPr>
        </p:nvSpPr>
        <p:spPr>
          <a:xfrm>
            <a:off x="646669" y="3429000"/>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tr-TR" dirty="0">
                <a:solidFill>
                  <a:srgbClr val="184470"/>
                </a:solidFill>
                <a:latin typeface="Candara" panose="020E0502030303020204" pitchFamily="34" charset="0"/>
              </a:rPr>
              <a:t>Sunum boyunca aldığınız notlar ve konuştuklarınız ile birlikte </a:t>
            </a:r>
          </a:p>
          <a:p>
            <a:pPr marL="0" lvl="0" indent="0" algn="ctr" rtl="0">
              <a:lnSpc>
                <a:spcPct val="90000"/>
              </a:lnSpc>
              <a:spcBef>
                <a:spcPts val="0"/>
              </a:spcBef>
              <a:spcAft>
                <a:spcPts val="0"/>
              </a:spcAft>
              <a:buClr>
                <a:schemeClr val="dk1"/>
              </a:buClr>
              <a:buSzPts val="2800"/>
              <a:buNone/>
            </a:pPr>
            <a:r>
              <a:rPr lang="tr-TR" dirty="0">
                <a:solidFill>
                  <a:srgbClr val="184470"/>
                </a:solidFill>
                <a:latin typeface="Candara" panose="020E0502030303020204" pitchFamily="34" charset="0"/>
              </a:rPr>
              <a:t>Dünya için İyilik Elçisi Günlüğünüzde bulunan </a:t>
            </a:r>
            <a:r>
              <a:rPr lang="tr-TR" dirty="0" err="1">
                <a:solidFill>
                  <a:srgbClr val="184470"/>
                </a:solidFill>
                <a:latin typeface="Candara" panose="020E0502030303020204" pitchFamily="34" charset="0"/>
              </a:rPr>
              <a:t>quiz</a:t>
            </a:r>
            <a:r>
              <a:rPr lang="tr-TR" dirty="0">
                <a:solidFill>
                  <a:srgbClr val="184470"/>
                </a:solidFill>
                <a:latin typeface="Candara" panose="020E0502030303020204" pitchFamily="34" charset="0"/>
              </a:rPr>
              <a:t> sorularını yanıtlayabilirsiniz.</a:t>
            </a:r>
          </a:p>
        </p:txBody>
      </p:sp>
      <p:sp>
        <p:nvSpPr>
          <p:cNvPr id="4" name="Right Triangle 3">
            <a:extLst>
              <a:ext uri="{FF2B5EF4-FFF2-40B4-BE49-F238E27FC236}">
                <a16:creationId xmlns:a16="http://schemas.microsoft.com/office/drawing/2014/main" id="{931251ED-A462-4642-A69A-DED5F03324B9}"/>
              </a:ext>
            </a:extLst>
          </p:cNvPr>
          <p:cNvSpPr/>
          <p:nvPr/>
        </p:nvSpPr>
        <p:spPr>
          <a:xfrm flipH="1">
            <a:off x="-1" y="4572000"/>
            <a:ext cx="12192000" cy="2286000"/>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EE26711-9F27-A34F-A1DE-54F763014779}"/>
              </a:ext>
            </a:extLst>
          </p:cNvPr>
          <p:cNvCxnSpPr>
            <a:cxnSpLocks/>
          </p:cNvCxnSpPr>
          <p:nvPr/>
        </p:nvCxnSpPr>
        <p:spPr>
          <a:xfrm flipV="1">
            <a:off x="-2" y="4595648"/>
            <a:ext cx="12192002" cy="217507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7A8D239C-C4F7-424A-B239-291112E09B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pic>
        <p:nvPicPr>
          <p:cNvPr id="3074" name="Picture 2" descr="Free Cartoon Whale Png, Download Free Cartoon Whale Png png images, Free  ClipArts on Clipart Library">
            <a:extLst>
              <a:ext uri="{FF2B5EF4-FFF2-40B4-BE49-F238E27FC236}">
                <a16:creationId xmlns:a16="http://schemas.microsoft.com/office/drawing/2014/main" id="{2FECB506-30E6-B249-ADA7-4280ECE2C57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72984" y="1466316"/>
            <a:ext cx="2247540" cy="17032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hape, circle&#10;&#10;Description automatically generated">
            <a:extLst>
              <a:ext uri="{FF2B5EF4-FFF2-40B4-BE49-F238E27FC236}">
                <a16:creationId xmlns:a16="http://schemas.microsoft.com/office/drawing/2014/main" id="{D5976DF1-8B33-4147-AF91-266E6498CB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7863" y="2388562"/>
            <a:ext cx="940439" cy="646552"/>
          </a:xfrm>
          <a:prstGeom prst="rect">
            <a:avLst/>
          </a:prstGeom>
        </p:spPr>
      </p:pic>
      <p:pic>
        <p:nvPicPr>
          <p:cNvPr id="13" name="Picture 12" descr="Shape, circle&#10;&#10;Description automatically generated">
            <a:extLst>
              <a:ext uri="{FF2B5EF4-FFF2-40B4-BE49-F238E27FC236}">
                <a16:creationId xmlns:a16="http://schemas.microsoft.com/office/drawing/2014/main" id="{BAC2EA95-5A5D-D844-B386-B5C1ABB306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590389">
            <a:off x="1450019" y="1617720"/>
            <a:ext cx="940439" cy="646552"/>
          </a:xfrm>
          <a:prstGeom prst="rect">
            <a:avLst/>
          </a:prstGeom>
        </p:spPr>
      </p:pic>
      <p:pic>
        <p:nvPicPr>
          <p:cNvPr id="9" name="Picture 8" descr="Shape&#10;&#10;Description automatically generated">
            <a:extLst>
              <a:ext uri="{FF2B5EF4-FFF2-40B4-BE49-F238E27FC236}">
                <a16:creationId xmlns:a16="http://schemas.microsoft.com/office/drawing/2014/main" id="{D0B94140-620D-984E-8CEE-4F7C55183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578302" y="2317923"/>
            <a:ext cx="1130140" cy="883530"/>
          </a:xfrm>
          <a:prstGeom prst="rect">
            <a:avLst/>
          </a:prstGeom>
        </p:spPr>
      </p:pic>
      <p:pic>
        <p:nvPicPr>
          <p:cNvPr id="11" name="Picture 10" descr="Shape&#10;&#10;Description automatically generated">
            <a:extLst>
              <a:ext uri="{FF2B5EF4-FFF2-40B4-BE49-F238E27FC236}">
                <a16:creationId xmlns:a16="http://schemas.microsoft.com/office/drawing/2014/main" id="{6364E69C-DA74-BA4E-BD7F-1249BFBE7DF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1957" y="1222816"/>
            <a:ext cx="1119384" cy="7286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422411" y="326045"/>
            <a:ext cx="52578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4400"/>
              <a:buFont typeface="Calibri"/>
              <a:buNone/>
            </a:pPr>
            <a:r>
              <a:rPr lang="tr-TR" b="1" dirty="0">
                <a:solidFill>
                  <a:schemeClr val="accent6"/>
                </a:solidFill>
                <a:latin typeface="Candara" panose="020E0502030303020204" pitchFamily="34" charset="0"/>
              </a:rPr>
              <a:t>Plastikler hangi maddelerden yapılır?</a:t>
            </a:r>
            <a:endParaRPr lang="tr-TR" b="1" dirty="0">
              <a:latin typeface="Candara" panose="020E0502030303020204" pitchFamily="34" charset="0"/>
            </a:endParaRPr>
          </a:p>
        </p:txBody>
      </p:sp>
      <p:sp>
        <p:nvSpPr>
          <p:cNvPr id="107" name="Google Shape;107;p3"/>
          <p:cNvSpPr txBox="1">
            <a:spLocks noGrp="1"/>
          </p:cNvSpPr>
          <p:nvPr>
            <p:ph type="body" idx="1"/>
          </p:nvPr>
        </p:nvSpPr>
        <p:spPr>
          <a:xfrm>
            <a:off x="422420" y="1815492"/>
            <a:ext cx="5257791" cy="4351338"/>
          </a:xfrm>
          <a:prstGeom prst="rect">
            <a:avLst/>
          </a:prstGeom>
          <a:noFill/>
          <a:ln>
            <a:noFill/>
          </a:ln>
        </p:spPr>
        <p:txBody>
          <a:bodyPr spcFirstLastPara="1" wrap="square" lIns="91425" tIns="45700" rIns="91425" bIns="45700" anchor="t" anchorCtr="0">
            <a:normAutofit lnSpcReduction="10000"/>
          </a:bodyPr>
          <a:lstStyle/>
          <a:p>
            <a:pPr marL="228600" lvl="0" indent="-228631" algn="l" rtl="0">
              <a:lnSpc>
                <a:spcPct val="110000"/>
              </a:lnSpc>
              <a:spcBef>
                <a:spcPts val="0"/>
              </a:spcBef>
              <a:spcAft>
                <a:spcPts val="0"/>
              </a:spcAft>
              <a:buClr>
                <a:srgbClr val="7AC142"/>
              </a:buClr>
              <a:buSzPct val="100000"/>
              <a:buChar char="•"/>
            </a:pPr>
            <a:r>
              <a:rPr lang="tr-TR" sz="1900" dirty="0">
                <a:latin typeface="Candara" panose="020E0502030303020204" pitchFamily="34" charset="0"/>
              </a:rPr>
              <a:t>Plastiklerin çoğu </a:t>
            </a:r>
            <a:r>
              <a:rPr lang="tr-TR" sz="1900" b="1" dirty="0">
                <a:latin typeface="Candara" panose="020E0502030303020204" pitchFamily="34" charset="0"/>
              </a:rPr>
              <a:t>petrol, doğal gaz </a:t>
            </a:r>
            <a:r>
              <a:rPr lang="tr-TR" sz="1900" dirty="0">
                <a:latin typeface="Candara" panose="020E0502030303020204" pitchFamily="34" charset="0"/>
              </a:rPr>
              <a:t>ve </a:t>
            </a:r>
            <a:r>
              <a:rPr lang="tr-TR" sz="1900" b="1" dirty="0">
                <a:latin typeface="Candara" panose="020E0502030303020204" pitchFamily="34" charset="0"/>
              </a:rPr>
              <a:t>kömürden</a:t>
            </a:r>
            <a:r>
              <a:rPr lang="tr-TR" sz="1900" dirty="0">
                <a:latin typeface="Candara" panose="020E0502030303020204" pitchFamily="34" charset="0"/>
              </a:rPr>
              <a:t> gelen kimyasallardan yapılır. </a:t>
            </a:r>
            <a:endParaRPr lang="tr-TR" dirty="0">
              <a:latin typeface="Candara" panose="020E0502030303020204" pitchFamily="34" charset="0"/>
            </a:endParaRPr>
          </a:p>
          <a:p>
            <a:pPr marL="228600" lvl="0" indent="-228631" algn="l" rtl="0">
              <a:lnSpc>
                <a:spcPct val="110000"/>
              </a:lnSpc>
              <a:spcBef>
                <a:spcPts val="1000"/>
              </a:spcBef>
              <a:spcAft>
                <a:spcPts val="0"/>
              </a:spcAft>
              <a:buClr>
                <a:srgbClr val="7AC142"/>
              </a:buClr>
              <a:buSzPct val="100000"/>
              <a:buChar char="•"/>
            </a:pPr>
            <a:r>
              <a:rPr lang="tr-TR" sz="1900" dirty="0">
                <a:latin typeface="Candara" panose="020E0502030303020204" pitchFamily="34" charset="0"/>
              </a:rPr>
              <a:t>Bu kimyasalların ısıtılması, moleküllere*yani küçük parçalara ayrılmalarına neden olur. Molekülleri bir zincirin halkaları olarak düşünebilirsiniz.</a:t>
            </a:r>
            <a:endParaRPr lang="tr-TR" dirty="0">
              <a:latin typeface="Candara" panose="020E0502030303020204" pitchFamily="34" charset="0"/>
            </a:endParaRPr>
          </a:p>
          <a:p>
            <a:pPr marL="228600" lvl="0" indent="-228631" algn="l" rtl="0">
              <a:lnSpc>
                <a:spcPct val="110000"/>
              </a:lnSpc>
              <a:spcBef>
                <a:spcPts val="1000"/>
              </a:spcBef>
              <a:spcAft>
                <a:spcPts val="0"/>
              </a:spcAft>
              <a:buClr>
                <a:srgbClr val="7AC142"/>
              </a:buClr>
              <a:buSzPct val="100000"/>
              <a:buChar char="•"/>
            </a:pPr>
            <a:r>
              <a:rPr lang="tr-TR" sz="1900" dirty="0">
                <a:latin typeface="Candara" panose="020E0502030303020204" pitchFamily="34" charset="0"/>
              </a:rPr>
              <a:t>Bilim adamları daha sonra bu molekülleri zincirler halinde birleştirir ve plastiği oluşturur. Farklı molekül kombinasyonları farklı plastik türlerini oluşturur.</a:t>
            </a:r>
            <a:endParaRPr lang="tr-TR" dirty="0">
              <a:latin typeface="Candara" panose="020E0502030303020204" pitchFamily="34" charset="0"/>
            </a:endParaRPr>
          </a:p>
          <a:p>
            <a:pPr marL="228600" lvl="0" indent="-228631" algn="l" rtl="0">
              <a:lnSpc>
                <a:spcPct val="110000"/>
              </a:lnSpc>
              <a:spcBef>
                <a:spcPts val="1000"/>
              </a:spcBef>
              <a:spcAft>
                <a:spcPts val="0"/>
              </a:spcAft>
              <a:buClr>
                <a:srgbClr val="7AC142"/>
              </a:buClr>
              <a:buSzPct val="100000"/>
              <a:buChar char="•"/>
            </a:pPr>
            <a:r>
              <a:rPr lang="tr-TR" sz="1900" dirty="0">
                <a:latin typeface="Candara" panose="020E0502030303020204" pitchFamily="34" charset="0"/>
              </a:rPr>
              <a:t>Sadece </a:t>
            </a:r>
            <a:r>
              <a:rPr lang="tr-TR" sz="1900" b="1" dirty="0">
                <a:latin typeface="Candara" panose="020E0502030303020204" pitchFamily="34" charset="0"/>
              </a:rPr>
              <a:t>“</a:t>
            </a:r>
            <a:r>
              <a:rPr lang="tr-TR" sz="1900" b="1" dirty="0" err="1">
                <a:latin typeface="Candara" panose="020E0502030303020204" pitchFamily="34" charset="0"/>
              </a:rPr>
              <a:t>Biyoplastikler</a:t>
            </a:r>
            <a:r>
              <a:rPr lang="tr-TR" sz="1900" b="1" dirty="0">
                <a:latin typeface="Candara" panose="020E0502030303020204" pitchFamily="34" charset="0"/>
              </a:rPr>
              <a:t>”, </a:t>
            </a:r>
            <a:r>
              <a:rPr lang="tr-TR" sz="1900" dirty="0">
                <a:latin typeface="Candara" panose="020E0502030303020204" pitchFamily="34" charset="0"/>
              </a:rPr>
              <a:t>mısır nişastası, şeker, yosun gibi yenilenebilir kaynaklar kullanılarak işlenebilir. Ancak yine de içlerinde kimyasal maddeler bulunur.</a:t>
            </a:r>
            <a:endParaRPr lang="tr-TR" dirty="0">
              <a:latin typeface="Candara" panose="020E0502030303020204" pitchFamily="34" charset="0"/>
            </a:endParaRPr>
          </a:p>
          <a:p>
            <a:pPr marL="0" lvl="0" indent="0" algn="l" rtl="0">
              <a:lnSpc>
                <a:spcPct val="90000"/>
              </a:lnSpc>
              <a:spcBef>
                <a:spcPts val="1000"/>
              </a:spcBef>
              <a:spcAft>
                <a:spcPts val="0"/>
              </a:spcAft>
              <a:buClr>
                <a:schemeClr val="dk1"/>
              </a:buClr>
              <a:buSzPct val="100000"/>
              <a:buNone/>
            </a:pPr>
            <a:endParaRPr lang="tr-TR" sz="2000" dirty="0">
              <a:latin typeface="Candara" panose="020E0502030303020204" pitchFamily="34" charset="0"/>
            </a:endParaRPr>
          </a:p>
          <a:p>
            <a:pPr marL="0" lvl="0" indent="0" algn="l" rtl="0">
              <a:lnSpc>
                <a:spcPct val="90000"/>
              </a:lnSpc>
              <a:spcBef>
                <a:spcPts val="1000"/>
              </a:spcBef>
              <a:spcAft>
                <a:spcPts val="0"/>
              </a:spcAft>
              <a:buClr>
                <a:schemeClr val="dk1"/>
              </a:buClr>
              <a:buSzPct val="100000"/>
              <a:buNone/>
            </a:pPr>
            <a:r>
              <a:rPr lang="tr-TR" sz="2000" dirty="0">
                <a:latin typeface="Candara" panose="020E0502030303020204" pitchFamily="34" charset="0"/>
              </a:rPr>
              <a:t> </a:t>
            </a:r>
            <a:endParaRPr lang="tr-TR" dirty="0">
              <a:latin typeface="Candara" panose="020E0502030303020204" pitchFamily="34" charset="0"/>
            </a:endParaRPr>
          </a:p>
        </p:txBody>
      </p:sp>
      <p:sp>
        <p:nvSpPr>
          <p:cNvPr id="6" name="Right Triangle 5">
            <a:extLst>
              <a:ext uri="{FF2B5EF4-FFF2-40B4-BE49-F238E27FC236}">
                <a16:creationId xmlns:a16="http://schemas.microsoft.com/office/drawing/2014/main" id="{84BA00B1-DAF6-054D-9548-0A5530BE2B06}"/>
              </a:ext>
            </a:extLst>
          </p:cNvPr>
          <p:cNvSpPr/>
          <p:nvPr/>
        </p:nvSpPr>
        <p:spPr>
          <a:xfrm flipH="1">
            <a:off x="-2" y="4986338"/>
            <a:ext cx="12192001" cy="1871662"/>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0B3F5AD4-42EA-4F42-9ABF-ED3D79E811A9}"/>
              </a:ext>
            </a:extLst>
          </p:cNvPr>
          <p:cNvCxnSpPr>
            <a:cxnSpLocks/>
          </p:cNvCxnSpPr>
          <p:nvPr/>
        </p:nvCxnSpPr>
        <p:spPr>
          <a:xfrm flipV="1">
            <a:off x="5887277" y="0"/>
            <a:ext cx="0" cy="5660965"/>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0C01A88-D5B7-C048-862B-B8812C9835C6}"/>
              </a:ext>
            </a:extLst>
          </p:cNvPr>
          <p:cNvCxnSpPr>
            <a:cxnSpLocks/>
            <a:endCxn id="6" idx="0"/>
          </p:cNvCxnSpPr>
          <p:nvPr/>
        </p:nvCxnSpPr>
        <p:spPr>
          <a:xfrm flipV="1">
            <a:off x="-2" y="4986338"/>
            <a:ext cx="12192001" cy="178438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F7B75BA7-E815-5149-8F49-19B6764627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8321EE2D-C139-B248-B2F1-7E002159259F}"/>
              </a:ext>
            </a:extLst>
          </p:cNvPr>
          <p:cNvPicPr>
            <a:picLocks noChangeAspect="1"/>
          </p:cNvPicPr>
          <p:nvPr/>
        </p:nvPicPr>
        <p:blipFill>
          <a:blip r:embed="rId4"/>
          <a:stretch>
            <a:fillRect/>
          </a:stretch>
        </p:blipFill>
        <p:spPr>
          <a:xfrm>
            <a:off x="6364355" y="56778"/>
            <a:ext cx="51435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538163" y="366353"/>
            <a:ext cx="478072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AC142"/>
              </a:buClr>
              <a:buSzPts val="4400"/>
              <a:buFont typeface="Calibri"/>
              <a:buNone/>
            </a:pPr>
            <a:r>
              <a:rPr lang="tr-TR" b="1" dirty="0">
                <a:solidFill>
                  <a:srgbClr val="7AC142"/>
                </a:solidFill>
                <a:latin typeface="Candara" panose="020E0502030303020204" pitchFamily="34" charset="0"/>
              </a:rPr>
              <a:t>Plastikler Nasıl Şekillendirilir?</a:t>
            </a:r>
            <a:endParaRPr lang="tr-TR" b="1" dirty="0">
              <a:latin typeface="Candara" panose="020E0502030303020204" pitchFamily="34" charset="0"/>
            </a:endParaRPr>
          </a:p>
        </p:txBody>
      </p:sp>
      <p:sp>
        <p:nvSpPr>
          <p:cNvPr id="116" name="Google Shape;116;p4"/>
          <p:cNvSpPr txBox="1">
            <a:spLocks noGrp="1"/>
          </p:cNvSpPr>
          <p:nvPr>
            <p:ph type="body" idx="1"/>
          </p:nvPr>
        </p:nvSpPr>
        <p:spPr>
          <a:xfrm>
            <a:off x="538163" y="2055648"/>
            <a:ext cx="4780722"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7AC142"/>
              </a:buClr>
              <a:buSzPts val="1800"/>
              <a:buNone/>
            </a:pPr>
            <a:r>
              <a:rPr lang="tr-TR" sz="1800" dirty="0">
                <a:latin typeface="Candara" panose="020E0502030303020204" pitchFamily="34" charset="0"/>
              </a:rPr>
              <a:t>Plastikler, yüksek sıcaklıkta ısıtılarak, tıpkı bir oyun hamuru gibi hemen hemen her şekle sokulabilir;</a:t>
            </a:r>
            <a:endParaRPr lang="tr-TR" dirty="0">
              <a:latin typeface="Candara" panose="020E0502030303020204" pitchFamily="34" charset="0"/>
            </a:endParaRPr>
          </a:p>
          <a:p>
            <a:pPr marL="228600" lvl="0" indent="-228600" algn="l" rtl="0">
              <a:lnSpc>
                <a:spcPct val="100000"/>
              </a:lnSpc>
              <a:spcBef>
                <a:spcPts val="1000"/>
              </a:spcBef>
              <a:spcAft>
                <a:spcPts val="0"/>
              </a:spcAft>
              <a:buClr>
                <a:srgbClr val="7AC142"/>
              </a:buClr>
              <a:buSzPts val="1800"/>
              <a:buChar char="•"/>
            </a:pPr>
            <a:r>
              <a:rPr lang="tr-TR" sz="1800" dirty="0">
                <a:latin typeface="Candara" panose="020E0502030303020204" pitchFamily="34" charset="0"/>
              </a:rPr>
              <a:t>Isı ile yumuşayan plastik daha sonra kalıba dökülür.</a:t>
            </a:r>
            <a:endParaRPr lang="tr-TR" dirty="0">
              <a:latin typeface="Candara" panose="020E0502030303020204" pitchFamily="34" charset="0"/>
            </a:endParaRPr>
          </a:p>
          <a:p>
            <a:pPr marL="228600" lvl="0" indent="-228600" algn="l" rtl="0">
              <a:lnSpc>
                <a:spcPct val="100000"/>
              </a:lnSpc>
              <a:spcBef>
                <a:spcPts val="1000"/>
              </a:spcBef>
              <a:spcAft>
                <a:spcPts val="0"/>
              </a:spcAft>
              <a:buClr>
                <a:srgbClr val="7AC142"/>
              </a:buClr>
              <a:buSzPts val="1800"/>
              <a:buChar char="•"/>
            </a:pPr>
            <a:r>
              <a:rPr lang="tr-TR" sz="1800" dirty="0">
                <a:latin typeface="Candara" panose="020E0502030303020204" pitchFamily="34" charset="0"/>
              </a:rPr>
              <a:t>Yumuşayan plastik soğudukça sertleşir. </a:t>
            </a:r>
            <a:endParaRPr lang="tr-TR" dirty="0">
              <a:latin typeface="Candara" panose="020E0502030303020204" pitchFamily="34" charset="0"/>
            </a:endParaRPr>
          </a:p>
          <a:p>
            <a:pPr marL="228600" lvl="0" indent="-228600" algn="l" rtl="0">
              <a:lnSpc>
                <a:spcPct val="100000"/>
              </a:lnSpc>
              <a:spcBef>
                <a:spcPts val="1000"/>
              </a:spcBef>
              <a:spcAft>
                <a:spcPts val="0"/>
              </a:spcAft>
              <a:buClr>
                <a:srgbClr val="7AC142"/>
              </a:buClr>
              <a:buSzPts val="1800"/>
              <a:buChar char="•"/>
            </a:pPr>
            <a:r>
              <a:rPr lang="tr-TR" sz="1800" dirty="0">
                <a:latin typeface="Candara" panose="020E0502030303020204" pitchFamily="34" charset="0"/>
              </a:rPr>
              <a:t>Bazı plastik türleri yeniden ısıtıldığında yumuşar ve daha sonra yeniden şekillere dönüştürülebilir. </a:t>
            </a:r>
            <a:endParaRPr lang="tr-TR" dirty="0">
              <a:latin typeface="Candara" panose="020E0502030303020204" pitchFamily="34" charset="0"/>
            </a:endParaRPr>
          </a:p>
          <a:p>
            <a:pPr marL="228600" lvl="0" indent="-228600" algn="l" rtl="0">
              <a:lnSpc>
                <a:spcPct val="100000"/>
              </a:lnSpc>
              <a:spcBef>
                <a:spcPts val="1000"/>
              </a:spcBef>
              <a:spcAft>
                <a:spcPts val="0"/>
              </a:spcAft>
              <a:buClr>
                <a:srgbClr val="7AC142"/>
              </a:buClr>
              <a:buSzPts val="1800"/>
              <a:buChar char="•"/>
            </a:pPr>
            <a:r>
              <a:rPr lang="tr-TR" sz="1800" dirty="0">
                <a:latin typeface="Candara" panose="020E0502030303020204" pitchFamily="34" charset="0"/>
              </a:rPr>
              <a:t>Bazı plastik türleri ise yeniden ısıtılsa bile sert kalır.</a:t>
            </a:r>
            <a:endParaRPr lang="tr-TR" dirty="0">
              <a:latin typeface="Candara" panose="020E0502030303020204" pitchFamily="34" charset="0"/>
            </a:endParaRPr>
          </a:p>
          <a:p>
            <a:pPr marL="0" lvl="0" indent="0" algn="l" rtl="0">
              <a:lnSpc>
                <a:spcPct val="90000"/>
              </a:lnSpc>
              <a:spcBef>
                <a:spcPts val="1000"/>
              </a:spcBef>
              <a:spcAft>
                <a:spcPts val="0"/>
              </a:spcAft>
              <a:buClr>
                <a:schemeClr val="dk1"/>
              </a:buClr>
              <a:buSzPts val="1800"/>
              <a:buNone/>
            </a:pPr>
            <a:endParaRPr lang="tr-TR" sz="1800" dirty="0">
              <a:latin typeface="Candara" panose="020E0502030303020204" pitchFamily="34" charset="0"/>
            </a:endParaRPr>
          </a:p>
          <a:p>
            <a:pPr marL="0" lvl="0" indent="0" algn="l" rtl="0">
              <a:lnSpc>
                <a:spcPct val="90000"/>
              </a:lnSpc>
              <a:spcBef>
                <a:spcPts val="1000"/>
              </a:spcBef>
              <a:spcAft>
                <a:spcPts val="0"/>
              </a:spcAft>
              <a:buClr>
                <a:schemeClr val="dk1"/>
              </a:buClr>
              <a:buSzPts val="2000"/>
              <a:buNone/>
            </a:pPr>
            <a:r>
              <a:rPr lang="tr-TR" sz="2000" dirty="0">
                <a:latin typeface="Candara" panose="020E0502030303020204" pitchFamily="34" charset="0"/>
              </a:rPr>
              <a:t> </a:t>
            </a:r>
            <a:endParaRPr lang="tr-TR" dirty="0">
              <a:latin typeface="Candara" panose="020E0502030303020204" pitchFamily="34" charset="0"/>
            </a:endParaRPr>
          </a:p>
        </p:txBody>
      </p:sp>
      <p:pic>
        <p:nvPicPr>
          <p:cNvPr id="118" name="Google Shape;118;p4" descr="A picture containing indoor, orange, wood, furniture&#10;&#10;Description automatically generated"/>
          <p:cNvPicPr preferRelativeResize="0"/>
          <p:nvPr/>
        </p:nvPicPr>
        <p:blipFill rotWithShape="1">
          <a:blip r:embed="rId3">
            <a:alphaModFix/>
          </a:blip>
          <a:srcRect/>
          <a:stretch/>
        </p:blipFill>
        <p:spPr>
          <a:xfrm>
            <a:off x="5944301" y="0"/>
            <a:ext cx="6211441" cy="6171878"/>
          </a:xfrm>
          <a:prstGeom prst="rect">
            <a:avLst/>
          </a:prstGeom>
          <a:noFill/>
          <a:ln>
            <a:noFill/>
          </a:ln>
        </p:spPr>
      </p:pic>
      <p:sp>
        <p:nvSpPr>
          <p:cNvPr id="6" name="Right Triangle 5">
            <a:extLst>
              <a:ext uri="{FF2B5EF4-FFF2-40B4-BE49-F238E27FC236}">
                <a16:creationId xmlns:a16="http://schemas.microsoft.com/office/drawing/2014/main" id="{54148098-1D12-964B-879A-8A35D08623BE}"/>
              </a:ext>
            </a:extLst>
          </p:cNvPr>
          <p:cNvSpPr/>
          <p:nvPr/>
        </p:nvSpPr>
        <p:spPr>
          <a:xfrm flipH="1">
            <a:off x="-1" y="4572000"/>
            <a:ext cx="12192000" cy="2286000"/>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E2CDFAFC-DABF-E449-8074-991F4121B829}"/>
              </a:ext>
            </a:extLst>
          </p:cNvPr>
          <p:cNvCxnSpPr>
            <a:cxnSpLocks/>
          </p:cNvCxnSpPr>
          <p:nvPr/>
        </p:nvCxnSpPr>
        <p:spPr>
          <a:xfrm flipV="1">
            <a:off x="5901565" y="0"/>
            <a:ext cx="0" cy="5660965"/>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18B3687-92C9-0741-87DF-1C1333A3A96A}"/>
              </a:ext>
            </a:extLst>
          </p:cNvPr>
          <p:cNvCxnSpPr>
            <a:cxnSpLocks/>
          </p:cNvCxnSpPr>
          <p:nvPr/>
        </p:nvCxnSpPr>
        <p:spPr>
          <a:xfrm flipV="1">
            <a:off x="-2" y="4595648"/>
            <a:ext cx="12192002" cy="217507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484F219E-3F80-BD4B-AD60-81322EEA6F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481012" y="35874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AC142"/>
              </a:buClr>
              <a:buSzPts val="4400"/>
              <a:buFont typeface="Calibri"/>
              <a:buNone/>
            </a:pPr>
            <a:r>
              <a:rPr lang="tr-TR" b="1" dirty="0">
                <a:solidFill>
                  <a:srgbClr val="7AC142"/>
                </a:solidFill>
                <a:latin typeface="Candara" panose="020E0502030303020204" pitchFamily="34" charset="0"/>
              </a:rPr>
              <a:t>Plastik Tarihi</a:t>
            </a:r>
            <a:endParaRPr lang="tr-TR" b="1" dirty="0">
              <a:latin typeface="Candara" panose="020E0502030303020204" pitchFamily="34" charset="0"/>
            </a:endParaRPr>
          </a:p>
        </p:txBody>
      </p:sp>
      <p:sp>
        <p:nvSpPr>
          <p:cNvPr id="125" name="Google Shape;125;p5"/>
          <p:cNvSpPr txBox="1">
            <a:spLocks noGrp="1"/>
          </p:cNvSpPr>
          <p:nvPr>
            <p:ph type="body" idx="1"/>
          </p:nvPr>
        </p:nvSpPr>
        <p:spPr>
          <a:xfrm>
            <a:off x="481012" y="1747642"/>
            <a:ext cx="5257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7AC142"/>
              </a:buClr>
              <a:buSzPts val="1800"/>
              <a:buChar char="•"/>
            </a:pPr>
            <a:r>
              <a:rPr lang="tr-TR" sz="1800" dirty="0">
                <a:latin typeface="Candara" panose="020E0502030303020204" pitchFamily="34" charset="0"/>
              </a:rPr>
              <a:t>1869’da Amerikalı bir mucit olan John </a:t>
            </a:r>
            <a:r>
              <a:rPr lang="tr-TR" sz="1800" dirty="0" err="1">
                <a:latin typeface="Candara" panose="020E0502030303020204" pitchFamily="34" charset="0"/>
              </a:rPr>
              <a:t>Wesley</a:t>
            </a:r>
            <a:r>
              <a:rPr lang="tr-TR" sz="1800" dirty="0">
                <a:latin typeface="Candara" panose="020E0502030303020204" pitchFamily="34" charset="0"/>
              </a:rPr>
              <a:t> </a:t>
            </a:r>
            <a:r>
              <a:rPr lang="tr-TR" sz="1800" dirty="0" err="1">
                <a:latin typeface="Candara" panose="020E0502030303020204" pitchFamily="34" charset="0"/>
              </a:rPr>
              <a:t>Hyatt</a:t>
            </a:r>
            <a:r>
              <a:rPr lang="tr-TR" sz="1800" dirty="0">
                <a:latin typeface="Candara" panose="020E0502030303020204" pitchFamily="34" charset="0"/>
              </a:rPr>
              <a:t> ilk plastiği yaptı ve selüloz adı verilen bir bitki materyalinden yaptığı için ona </a:t>
            </a:r>
            <a:r>
              <a:rPr lang="tr-TR" sz="1800" b="1" dirty="0">
                <a:latin typeface="Candara" panose="020E0502030303020204" pitchFamily="34" charset="0"/>
              </a:rPr>
              <a:t>selüloit</a:t>
            </a:r>
            <a:r>
              <a:rPr lang="tr-TR" sz="1800" dirty="0">
                <a:latin typeface="Candara" panose="020E0502030303020204" pitchFamily="34" charset="0"/>
              </a:rPr>
              <a:t> adını verdi. </a:t>
            </a:r>
            <a:endParaRPr lang="tr-TR" dirty="0">
              <a:latin typeface="Candara" panose="020E0502030303020204" pitchFamily="34" charset="0"/>
            </a:endParaRPr>
          </a:p>
          <a:p>
            <a:pPr marL="228600" lvl="0" indent="-228600" algn="l" rtl="0">
              <a:lnSpc>
                <a:spcPct val="90000"/>
              </a:lnSpc>
              <a:spcBef>
                <a:spcPts val="1000"/>
              </a:spcBef>
              <a:spcAft>
                <a:spcPts val="0"/>
              </a:spcAft>
              <a:buClr>
                <a:srgbClr val="7AC142"/>
              </a:buClr>
              <a:buSzPts val="1800"/>
              <a:buChar char="•"/>
            </a:pPr>
            <a:r>
              <a:rPr lang="tr-TR" sz="1800" dirty="0">
                <a:latin typeface="Candara" panose="020E0502030303020204" pitchFamily="34" charset="0"/>
              </a:rPr>
              <a:t>1909’da </a:t>
            </a:r>
            <a:r>
              <a:rPr lang="tr-TR" sz="1800" dirty="0" err="1">
                <a:latin typeface="Candara" panose="020E0502030303020204" pitchFamily="34" charset="0"/>
              </a:rPr>
              <a:t>Leo</a:t>
            </a:r>
            <a:r>
              <a:rPr lang="tr-TR" sz="1800" dirty="0">
                <a:latin typeface="Candara" panose="020E0502030303020204" pitchFamily="34" charset="0"/>
              </a:rPr>
              <a:t> H. </a:t>
            </a:r>
            <a:r>
              <a:rPr lang="tr-TR" sz="1800" dirty="0" err="1">
                <a:latin typeface="Candara" panose="020E0502030303020204" pitchFamily="34" charset="0"/>
              </a:rPr>
              <a:t>Baekeland</a:t>
            </a:r>
            <a:r>
              <a:rPr lang="tr-TR" sz="1800" dirty="0">
                <a:latin typeface="Candara" panose="020E0502030303020204" pitchFamily="34" charset="0"/>
              </a:rPr>
              <a:t> adlı Amerikalı bir kimyager, tamamen sentetik (insan yapımı) malzemelerden yapılan ilk plastiği geliştirdi ve ona Bakalit adını verdi. </a:t>
            </a:r>
            <a:endParaRPr lang="tr-TR" dirty="0">
              <a:latin typeface="Candara" panose="020E0502030303020204" pitchFamily="34" charset="0"/>
            </a:endParaRPr>
          </a:p>
          <a:p>
            <a:pPr marL="228600" lvl="0" indent="-228600" algn="l" rtl="0">
              <a:lnSpc>
                <a:spcPct val="90000"/>
              </a:lnSpc>
              <a:spcBef>
                <a:spcPts val="1000"/>
              </a:spcBef>
              <a:spcAft>
                <a:spcPts val="0"/>
              </a:spcAft>
              <a:buClr>
                <a:srgbClr val="7AC142"/>
              </a:buClr>
              <a:buSzPts val="1800"/>
              <a:buChar char="•"/>
            </a:pPr>
            <a:r>
              <a:rPr lang="tr-TR" sz="1800" dirty="0">
                <a:latin typeface="Candara" panose="020E0502030303020204" pitchFamily="34" charset="0"/>
              </a:rPr>
              <a:t>Bilim adamları 1920’lerden 1940’lara kadar çok daha fazla plastik geliştirdi. Daha sonra bilim adamları güçlü plastikler icat ettiler ve plastikleri diğer malzemelerle harmanladılar.</a:t>
            </a:r>
            <a:endParaRPr lang="tr-TR" dirty="0">
              <a:latin typeface="Candara" panose="020E0502030303020204" pitchFamily="34" charset="0"/>
            </a:endParaRPr>
          </a:p>
        </p:txBody>
      </p:sp>
      <p:pic>
        <p:nvPicPr>
          <p:cNvPr id="126" name="Google Shape;126;p5" descr="A picture containing 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80146" y="1754185"/>
            <a:ext cx="5556251" cy="2370667"/>
          </a:xfrm>
          <a:prstGeom prst="rect">
            <a:avLst/>
          </a:prstGeom>
          <a:ln w="127000" cap="sq">
            <a:solidFill>
              <a:srgbClr val="184470"/>
            </a:solidFill>
            <a:miter lim="800000"/>
          </a:ln>
          <a:effectLst>
            <a:outerShdw blurRad="57150" dist="50800" dir="2700000" algn="tl" rotWithShape="0">
              <a:srgbClr val="000000">
                <a:alpha val="40000"/>
              </a:srgbClr>
            </a:outerShdw>
          </a:effectLst>
        </p:spPr>
      </p:pic>
      <p:sp>
        <p:nvSpPr>
          <p:cNvPr id="6" name="Right Triangle 5">
            <a:extLst>
              <a:ext uri="{FF2B5EF4-FFF2-40B4-BE49-F238E27FC236}">
                <a16:creationId xmlns:a16="http://schemas.microsoft.com/office/drawing/2014/main" id="{6BA02354-4A31-8C4E-AA37-1F2C2FD850D0}"/>
              </a:ext>
            </a:extLst>
          </p:cNvPr>
          <p:cNvSpPr/>
          <p:nvPr/>
        </p:nvSpPr>
        <p:spPr>
          <a:xfrm flipH="1">
            <a:off x="-1" y="4572000"/>
            <a:ext cx="12192000" cy="2286000"/>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FBA36EF-46C3-5940-A815-75E4EFE39E54}"/>
              </a:ext>
            </a:extLst>
          </p:cNvPr>
          <p:cNvCxnSpPr>
            <a:cxnSpLocks/>
          </p:cNvCxnSpPr>
          <p:nvPr/>
        </p:nvCxnSpPr>
        <p:spPr>
          <a:xfrm flipV="1">
            <a:off x="5887277" y="0"/>
            <a:ext cx="0" cy="5660965"/>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C3B7AC4-3C1B-B642-8F7B-3AFC89C51C1C}"/>
              </a:ext>
            </a:extLst>
          </p:cNvPr>
          <p:cNvCxnSpPr>
            <a:cxnSpLocks/>
          </p:cNvCxnSpPr>
          <p:nvPr/>
        </p:nvCxnSpPr>
        <p:spPr>
          <a:xfrm flipV="1">
            <a:off x="-2" y="4595648"/>
            <a:ext cx="12192002" cy="217507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555CE3C-D988-0D41-966D-5A8FB1A2A9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388097" y="318931"/>
            <a:ext cx="52578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B6E1F"/>
              </a:buClr>
              <a:buSzPts val="4400"/>
              <a:buFont typeface="Calibri"/>
              <a:buNone/>
            </a:pPr>
            <a:r>
              <a:rPr lang="tr-TR" b="1" dirty="0">
                <a:solidFill>
                  <a:srgbClr val="EB6E1F"/>
                </a:solidFill>
                <a:latin typeface="Candara" panose="020E0502030303020204" pitchFamily="34" charset="0"/>
              </a:rPr>
              <a:t>Plastiğin Faydaları</a:t>
            </a:r>
            <a:endParaRPr lang="tr-TR" b="1" dirty="0">
              <a:latin typeface="Candara" panose="020E0502030303020204" pitchFamily="34" charset="0"/>
            </a:endParaRPr>
          </a:p>
        </p:txBody>
      </p:sp>
      <p:sp>
        <p:nvSpPr>
          <p:cNvPr id="133" name="Google Shape;133;p6"/>
          <p:cNvSpPr txBox="1">
            <a:spLocks noGrp="1"/>
          </p:cNvSpPr>
          <p:nvPr>
            <p:ph type="body" idx="1"/>
          </p:nvPr>
        </p:nvSpPr>
        <p:spPr>
          <a:xfrm>
            <a:off x="388096" y="1407523"/>
            <a:ext cx="5290213" cy="4253442"/>
          </a:xfrm>
          <a:prstGeom prst="rect">
            <a:avLst/>
          </a:prstGeom>
          <a:noFill/>
          <a:ln>
            <a:noFill/>
          </a:ln>
        </p:spPr>
        <p:txBody>
          <a:bodyPr spcFirstLastPara="1" wrap="square" lIns="91425" tIns="45700" rIns="91425" bIns="45700" anchor="t" anchorCtr="0">
            <a:noAutofit/>
          </a:bodyPr>
          <a:lstStyle/>
          <a:p>
            <a:pPr marL="228600" lvl="0" indent="-221932" algn="l" rtl="0">
              <a:lnSpc>
                <a:spcPct val="100000"/>
              </a:lnSpc>
              <a:spcBef>
                <a:spcPts val="0"/>
              </a:spcBef>
              <a:spcAft>
                <a:spcPts val="0"/>
              </a:spcAft>
              <a:buClr>
                <a:srgbClr val="EB6E1F"/>
              </a:buClr>
              <a:buSzPct val="100000"/>
              <a:buChar char="•"/>
            </a:pPr>
            <a:r>
              <a:rPr lang="tr-TR" sz="1600" dirty="0">
                <a:latin typeface="Candara" panose="020E0502030303020204" pitchFamily="34" charset="0"/>
              </a:rPr>
              <a:t>Hafiftir.</a:t>
            </a:r>
          </a:p>
          <a:p>
            <a:pPr marL="228600" lvl="0" indent="-221932" algn="l" rtl="0">
              <a:lnSpc>
                <a:spcPct val="100000"/>
              </a:lnSpc>
              <a:spcBef>
                <a:spcPts val="1000"/>
              </a:spcBef>
              <a:spcAft>
                <a:spcPts val="0"/>
              </a:spcAft>
              <a:buClr>
                <a:srgbClr val="EB6E1F"/>
              </a:buClr>
              <a:buSzPct val="100000"/>
              <a:buChar char="•"/>
            </a:pPr>
            <a:r>
              <a:rPr lang="tr-TR" sz="1600" dirty="0">
                <a:latin typeface="Candara" panose="020E0502030303020204" pitchFamily="34" charset="0"/>
              </a:rPr>
              <a:t>Kimyasal olarak dirençlidir. (Diğer kimyasallar ile etkileşime girdiğinde bozulmaz.)</a:t>
            </a:r>
          </a:p>
          <a:p>
            <a:pPr marL="228600" lvl="0" indent="-221932" algn="l" rtl="0">
              <a:lnSpc>
                <a:spcPct val="100000"/>
              </a:lnSpc>
              <a:spcBef>
                <a:spcPts val="1000"/>
              </a:spcBef>
              <a:spcAft>
                <a:spcPts val="0"/>
              </a:spcAft>
              <a:buClr>
                <a:srgbClr val="EB6E1F"/>
              </a:buClr>
              <a:buSzPct val="100000"/>
              <a:buChar char="•"/>
            </a:pPr>
            <a:r>
              <a:rPr lang="tr-TR" sz="1600" dirty="0">
                <a:latin typeface="Candara" panose="020E0502030303020204" pitchFamily="34" charset="0"/>
              </a:rPr>
              <a:t>Üretilmesi daha ucuzdur.</a:t>
            </a:r>
          </a:p>
          <a:p>
            <a:pPr marL="228600" lvl="0" indent="-221932" algn="l" rtl="0">
              <a:lnSpc>
                <a:spcPct val="100000"/>
              </a:lnSpc>
              <a:spcBef>
                <a:spcPts val="1000"/>
              </a:spcBef>
              <a:spcAft>
                <a:spcPts val="0"/>
              </a:spcAft>
              <a:buClr>
                <a:srgbClr val="EB6E1F"/>
              </a:buClr>
              <a:buSzPct val="100000"/>
              <a:buChar char="•"/>
            </a:pPr>
            <a:r>
              <a:rPr lang="tr-TR" sz="1600" dirty="0">
                <a:latin typeface="Candara" panose="020E0502030303020204" pitchFamily="34" charset="0"/>
              </a:rPr>
              <a:t>Kolayca şekillendirilebilir.</a:t>
            </a:r>
          </a:p>
          <a:p>
            <a:pPr marL="228600" lvl="0" indent="-221932" algn="l" rtl="0">
              <a:lnSpc>
                <a:spcPct val="100000"/>
              </a:lnSpc>
              <a:spcBef>
                <a:spcPts val="1000"/>
              </a:spcBef>
              <a:spcAft>
                <a:spcPts val="0"/>
              </a:spcAft>
              <a:buClr>
                <a:srgbClr val="EB6E1F"/>
              </a:buClr>
              <a:buSzPct val="100000"/>
              <a:buChar char="•"/>
            </a:pPr>
            <a:r>
              <a:rPr lang="tr-TR" sz="1600" dirty="0">
                <a:latin typeface="Candara" panose="020E0502030303020204" pitchFamily="34" charset="0"/>
              </a:rPr>
              <a:t>Bir çok şekilde kullanılabilir.</a:t>
            </a:r>
          </a:p>
          <a:p>
            <a:pPr marL="228600" lvl="0" indent="-221932" algn="l" rtl="0">
              <a:lnSpc>
                <a:spcPct val="100000"/>
              </a:lnSpc>
              <a:spcBef>
                <a:spcPts val="1000"/>
              </a:spcBef>
              <a:spcAft>
                <a:spcPts val="0"/>
              </a:spcAft>
              <a:buClr>
                <a:srgbClr val="EB6E1F"/>
              </a:buClr>
              <a:buSzPct val="100000"/>
              <a:buChar char="•"/>
            </a:pPr>
            <a:r>
              <a:rPr lang="tr-TR" sz="1600" dirty="0">
                <a:latin typeface="Candara" panose="020E0502030303020204" pitchFamily="34" charset="0"/>
              </a:rPr>
              <a:t>Dayanıklı ve uzun ömürlüdür.</a:t>
            </a:r>
          </a:p>
          <a:p>
            <a:pPr marL="228600" lvl="0" indent="-221932" algn="l" rtl="0">
              <a:lnSpc>
                <a:spcPct val="100000"/>
              </a:lnSpc>
              <a:spcBef>
                <a:spcPts val="1000"/>
              </a:spcBef>
              <a:spcAft>
                <a:spcPts val="0"/>
              </a:spcAft>
              <a:buClr>
                <a:srgbClr val="EB6E1F"/>
              </a:buClr>
              <a:buSzPct val="100000"/>
              <a:buChar char="•"/>
            </a:pPr>
            <a:r>
              <a:rPr lang="tr-TR" sz="1600" dirty="0">
                <a:latin typeface="Candara" panose="020E0502030303020204" pitchFamily="34" charset="0"/>
              </a:rPr>
              <a:t>Su geçirmez.</a:t>
            </a:r>
          </a:p>
          <a:p>
            <a:pPr marL="228600" lvl="0" indent="-221932" algn="l" rtl="0">
              <a:lnSpc>
                <a:spcPct val="100000"/>
              </a:lnSpc>
              <a:spcBef>
                <a:spcPts val="1000"/>
              </a:spcBef>
              <a:spcAft>
                <a:spcPts val="0"/>
              </a:spcAft>
              <a:buClr>
                <a:srgbClr val="EB6E1F"/>
              </a:buClr>
              <a:buSzPct val="100000"/>
              <a:buChar char="•"/>
            </a:pPr>
            <a:r>
              <a:rPr lang="tr-TR" sz="1600" dirty="0">
                <a:latin typeface="Candara" panose="020E0502030303020204" pitchFamily="34" charset="0"/>
              </a:rPr>
              <a:t>Renklendirmesi kolaydır.</a:t>
            </a:r>
          </a:p>
          <a:p>
            <a:pPr marL="228600" lvl="0" indent="-221932" algn="l" rtl="0">
              <a:lnSpc>
                <a:spcPct val="100000"/>
              </a:lnSpc>
              <a:spcBef>
                <a:spcPts val="1000"/>
              </a:spcBef>
              <a:spcAft>
                <a:spcPts val="0"/>
              </a:spcAft>
              <a:buClr>
                <a:srgbClr val="EB6E1F"/>
              </a:buClr>
              <a:buSzPct val="100000"/>
              <a:buChar char="•"/>
            </a:pPr>
            <a:r>
              <a:rPr lang="tr-TR" sz="1600" dirty="0">
                <a:latin typeface="Candara" panose="020E0502030303020204" pitchFamily="34" charset="0"/>
              </a:rPr>
              <a:t>Isı, ses ve elektrik yalıtımı sağlar.</a:t>
            </a:r>
          </a:p>
          <a:p>
            <a:pPr marL="228600" lvl="0" indent="-221932" algn="l" rtl="0">
              <a:lnSpc>
                <a:spcPct val="100000"/>
              </a:lnSpc>
              <a:spcBef>
                <a:spcPts val="1000"/>
              </a:spcBef>
              <a:spcAft>
                <a:spcPts val="0"/>
              </a:spcAft>
              <a:buClr>
                <a:srgbClr val="EB6E1F"/>
              </a:buClr>
              <a:buSzPct val="100000"/>
              <a:buChar char="•"/>
            </a:pPr>
            <a:r>
              <a:rPr lang="tr-TR" sz="1600" dirty="0">
                <a:latin typeface="Candara" panose="020E0502030303020204" pitchFamily="34" charset="0"/>
              </a:rPr>
              <a:t>Kırılgan değildir.</a:t>
            </a:r>
          </a:p>
          <a:p>
            <a:pPr marL="228600" lvl="0" indent="-139700" algn="l" rtl="0">
              <a:lnSpc>
                <a:spcPct val="100000"/>
              </a:lnSpc>
              <a:spcBef>
                <a:spcPts val="1000"/>
              </a:spcBef>
              <a:spcAft>
                <a:spcPts val="0"/>
              </a:spcAft>
              <a:buClr>
                <a:schemeClr val="dk1"/>
              </a:buClr>
              <a:buSzPct val="100000"/>
              <a:buNone/>
            </a:pPr>
            <a:r>
              <a:rPr lang="tr-TR" sz="1600" dirty="0">
                <a:solidFill>
                  <a:srgbClr val="EC6F3B"/>
                </a:solidFill>
                <a:latin typeface="Candara" panose="020E0502030303020204" pitchFamily="34" charset="0"/>
              </a:rPr>
              <a:t>(Devamı bir sonraki slaytta)</a:t>
            </a:r>
          </a:p>
        </p:txBody>
      </p:sp>
      <p:pic>
        <p:nvPicPr>
          <p:cNvPr id="134" name="Google Shape;134;p6" descr="A picture containing writing implement, stationary&#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5683997" y="348442"/>
            <a:ext cx="6858000" cy="6158003"/>
          </a:xfrm>
          <a:prstGeom prst="rect">
            <a:avLst/>
          </a:prstGeom>
          <a:noFill/>
          <a:ln>
            <a:noFill/>
          </a:ln>
        </p:spPr>
      </p:pic>
      <p:sp>
        <p:nvSpPr>
          <p:cNvPr id="6" name="Right Triangle 5">
            <a:extLst>
              <a:ext uri="{FF2B5EF4-FFF2-40B4-BE49-F238E27FC236}">
                <a16:creationId xmlns:a16="http://schemas.microsoft.com/office/drawing/2014/main" id="{C3311400-4526-7C4D-A1F0-280629573A13}"/>
              </a:ext>
            </a:extLst>
          </p:cNvPr>
          <p:cNvSpPr/>
          <p:nvPr/>
        </p:nvSpPr>
        <p:spPr>
          <a:xfrm flipH="1">
            <a:off x="-1" y="4572000"/>
            <a:ext cx="12192000" cy="2286000"/>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C4D3545-AA6E-7844-89B4-79AD20D57BDB}"/>
              </a:ext>
            </a:extLst>
          </p:cNvPr>
          <p:cNvCxnSpPr>
            <a:cxnSpLocks/>
          </p:cNvCxnSpPr>
          <p:nvPr/>
        </p:nvCxnSpPr>
        <p:spPr>
          <a:xfrm flipV="1">
            <a:off x="6001580" y="0"/>
            <a:ext cx="0" cy="5660965"/>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65B97C5-D90E-F34B-91BC-EFA243522AF8}"/>
              </a:ext>
            </a:extLst>
          </p:cNvPr>
          <p:cNvCxnSpPr>
            <a:cxnSpLocks/>
          </p:cNvCxnSpPr>
          <p:nvPr/>
        </p:nvCxnSpPr>
        <p:spPr>
          <a:xfrm flipV="1">
            <a:off x="-2" y="4595648"/>
            <a:ext cx="12192002" cy="217507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309A1494-3B8D-4D40-81DA-42D6C02CDC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388097" y="318931"/>
            <a:ext cx="52578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B6E1F"/>
              </a:buClr>
              <a:buSzPts val="4400"/>
              <a:buFont typeface="Calibri"/>
              <a:buNone/>
            </a:pPr>
            <a:r>
              <a:rPr lang="tr-TR" b="1" dirty="0">
                <a:solidFill>
                  <a:srgbClr val="EB6E1F"/>
                </a:solidFill>
                <a:latin typeface="Candara" panose="020E0502030303020204" pitchFamily="34" charset="0"/>
              </a:rPr>
              <a:t>Plastiğin Faydaları</a:t>
            </a:r>
            <a:endParaRPr lang="tr-TR" b="1" dirty="0">
              <a:latin typeface="Candara" panose="020E0502030303020204" pitchFamily="34" charset="0"/>
            </a:endParaRPr>
          </a:p>
        </p:txBody>
      </p:sp>
      <p:sp>
        <p:nvSpPr>
          <p:cNvPr id="133" name="Google Shape;133;p6"/>
          <p:cNvSpPr txBox="1">
            <a:spLocks noGrp="1"/>
          </p:cNvSpPr>
          <p:nvPr>
            <p:ph type="body" idx="1"/>
          </p:nvPr>
        </p:nvSpPr>
        <p:spPr>
          <a:xfrm>
            <a:off x="388096" y="1407523"/>
            <a:ext cx="5290213" cy="4253442"/>
          </a:xfrm>
          <a:prstGeom prst="rect">
            <a:avLst/>
          </a:prstGeom>
          <a:noFill/>
          <a:ln>
            <a:noFill/>
          </a:ln>
        </p:spPr>
        <p:txBody>
          <a:bodyPr spcFirstLastPara="1" wrap="square" lIns="91425" tIns="45700" rIns="91425" bIns="45700" anchor="t" anchorCtr="0">
            <a:noAutofit/>
          </a:bodyPr>
          <a:lstStyle/>
          <a:p>
            <a:pPr marL="228600" lvl="0" indent="-221932" algn="l" rtl="0">
              <a:lnSpc>
                <a:spcPct val="100000"/>
              </a:lnSpc>
              <a:spcBef>
                <a:spcPts val="1000"/>
              </a:spcBef>
              <a:spcAft>
                <a:spcPts val="0"/>
              </a:spcAft>
              <a:buClr>
                <a:srgbClr val="EB6E1F"/>
              </a:buClr>
              <a:buSzPct val="100000"/>
              <a:buChar char="•"/>
            </a:pPr>
            <a:r>
              <a:rPr lang="tr-TR" sz="1600" dirty="0">
                <a:latin typeface="Candara" panose="020E0502030303020204" pitchFamily="34" charset="0"/>
              </a:rPr>
              <a:t>Enerji tasarrufu sağlar. Evlerin ısı yalıtımında ya da buzdolabı kaplamalarında kullanımı enerji tasarrufu sağlar.</a:t>
            </a:r>
          </a:p>
          <a:p>
            <a:pPr marL="228600" lvl="0" indent="-221932" algn="l" rtl="0">
              <a:lnSpc>
                <a:spcPct val="100000"/>
              </a:lnSpc>
              <a:spcBef>
                <a:spcPts val="1000"/>
              </a:spcBef>
              <a:spcAft>
                <a:spcPts val="0"/>
              </a:spcAft>
              <a:buClr>
                <a:srgbClr val="EB6E1F"/>
              </a:buClr>
              <a:buSzPct val="100000"/>
              <a:buChar char="•"/>
            </a:pPr>
            <a:r>
              <a:rPr lang="tr-TR" sz="1600" dirty="0">
                <a:latin typeface="Candara" panose="020E0502030303020204" pitchFamily="34" charset="0"/>
              </a:rPr>
              <a:t>Hijyeniktir ve sağlık hizmetlerinde kullanılır.</a:t>
            </a:r>
          </a:p>
          <a:p>
            <a:pPr marL="228600" lvl="0" indent="-221932" algn="l" rtl="0">
              <a:lnSpc>
                <a:spcPct val="100000"/>
              </a:lnSpc>
              <a:spcBef>
                <a:spcPts val="1000"/>
              </a:spcBef>
              <a:spcAft>
                <a:spcPts val="0"/>
              </a:spcAft>
              <a:buClr>
                <a:srgbClr val="EB6E1F"/>
              </a:buClr>
              <a:buSzPct val="100000"/>
              <a:buChar char="•"/>
            </a:pPr>
            <a:r>
              <a:rPr lang="tr-TR" sz="1600" dirty="0">
                <a:latin typeface="Candara" panose="020E0502030303020204" pitchFamily="34" charset="0"/>
              </a:rPr>
              <a:t>Gelecekte çevre dostu plastikler üretilme olasılığı vardır</a:t>
            </a:r>
          </a:p>
          <a:p>
            <a:pPr marL="228600" lvl="0" indent="-139700" algn="l" rtl="0">
              <a:lnSpc>
                <a:spcPct val="100000"/>
              </a:lnSpc>
              <a:spcBef>
                <a:spcPts val="1000"/>
              </a:spcBef>
              <a:spcAft>
                <a:spcPts val="0"/>
              </a:spcAft>
              <a:buClr>
                <a:schemeClr val="dk1"/>
              </a:buClr>
              <a:buSzPct val="100000"/>
              <a:buNone/>
            </a:pPr>
            <a:endParaRPr lang="tr-TR" sz="1600" dirty="0">
              <a:latin typeface="Candara" panose="020E0502030303020204" pitchFamily="34" charset="0"/>
            </a:endParaRPr>
          </a:p>
        </p:txBody>
      </p:sp>
      <p:pic>
        <p:nvPicPr>
          <p:cNvPr id="134" name="Google Shape;134;p6" descr="A picture containing writing implement, stationary&#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5683997" y="348442"/>
            <a:ext cx="6858000" cy="6158003"/>
          </a:xfrm>
          <a:prstGeom prst="rect">
            <a:avLst/>
          </a:prstGeom>
          <a:noFill/>
          <a:ln>
            <a:noFill/>
          </a:ln>
        </p:spPr>
      </p:pic>
      <p:sp>
        <p:nvSpPr>
          <p:cNvPr id="6" name="Right Triangle 5">
            <a:extLst>
              <a:ext uri="{FF2B5EF4-FFF2-40B4-BE49-F238E27FC236}">
                <a16:creationId xmlns:a16="http://schemas.microsoft.com/office/drawing/2014/main" id="{C3311400-4526-7C4D-A1F0-280629573A13}"/>
              </a:ext>
            </a:extLst>
          </p:cNvPr>
          <p:cNvSpPr/>
          <p:nvPr/>
        </p:nvSpPr>
        <p:spPr>
          <a:xfrm flipH="1">
            <a:off x="-1" y="4572000"/>
            <a:ext cx="12192000" cy="2286000"/>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C4D3545-AA6E-7844-89B4-79AD20D57BDB}"/>
              </a:ext>
            </a:extLst>
          </p:cNvPr>
          <p:cNvCxnSpPr>
            <a:cxnSpLocks/>
          </p:cNvCxnSpPr>
          <p:nvPr/>
        </p:nvCxnSpPr>
        <p:spPr>
          <a:xfrm flipV="1">
            <a:off x="6001580" y="0"/>
            <a:ext cx="0" cy="5660965"/>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65B97C5-D90E-F34B-91BC-EFA243522AF8}"/>
              </a:ext>
            </a:extLst>
          </p:cNvPr>
          <p:cNvCxnSpPr>
            <a:cxnSpLocks/>
          </p:cNvCxnSpPr>
          <p:nvPr/>
        </p:nvCxnSpPr>
        <p:spPr>
          <a:xfrm flipV="1">
            <a:off x="-2" y="4595648"/>
            <a:ext cx="12192002" cy="217507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309A1494-3B8D-4D40-81DA-42D6C02CDC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spTree>
    <p:extLst>
      <p:ext uri="{BB962C8B-B14F-4D97-AF65-F5344CB8AC3E}">
        <p14:creationId xmlns:p14="http://schemas.microsoft.com/office/powerpoint/2010/main" val="1240312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026" name="Picture 2" descr="These images show the true impact of plastics on our oceans |  loveexploring.com">
            <a:extLst>
              <a:ext uri="{FF2B5EF4-FFF2-40B4-BE49-F238E27FC236}">
                <a16:creationId xmlns:a16="http://schemas.microsoft.com/office/drawing/2014/main" id="{71A8032E-5742-FF43-BD0F-E2439EE71BA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
          <a:stretch/>
        </p:blipFill>
        <p:spPr bwMode="auto">
          <a:xfrm>
            <a:off x="6001580" y="0"/>
            <a:ext cx="619042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0" name="Google Shape;140;p7"/>
          <p:cNvSpPr txBox="1">
            <a:spLocks noGrp="1"/>
          </p:cNvSpPr>
          <p:nvPr>
            <p:ph type="title"/>
          </p:nvPr>
        </p:nvSpPr>
        <p:spPr>
          <a:xfrm>
            <a:off x="481012" y="30948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B6E1F"/>
              </a:buClr>
              <a:buSzPts val="4400"/>
              <a:buFont typeface="Calibri"/>
              <a:buNone/>
            </a:pPr>
            <a:r>
              <a:rPr lang="tr-TR" b="1" dirty="0">
                <a:solidFill>
                  <a:srgbClr val="EB6E1F"/>
                </a:solidFill>
                <a:latin typeface="Candara" panose="020E0502030303020204" pitchFamily="34" charset="0"/>
              </a:rPr>
              <a:t>Plastiğin Zararları</a:t>
            </a:r>
            <a:endParaRPr lang="tr-TR" b="1" dirty="0">
              <a:latin typeface="Candara" panose="020E0502030303020204" pitchFamily="34" charset="0"/>
            </a:endParaRPr>
          </a:p>
        </p:txBody>
      </p:sp>
      <p:sp>
        <p:nvSpPr>
          <p:cNvPr id="141" name="Google Shape;141;p7"/>
          <p:cNvSpPr txBox="1">
            <a:spLocks noGrp="1"/>
          </p:cNvSpPr>
          <p:nvPr>
            <p:ph type="body" idx="1"/>
          </p:nvPr>
        </p:nvSpPr>
        <p:spPr>
          <a:xfrm>
            <a:off x="481011" y="1505573"/>
            <a:ext cx="5257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EB6E1F"/>
              </a:buClr>
              <a:buSzPts val="1600"/>
              <a:buChar char="•"/>
            </a:pPr>
            <a:r>
              <a:rPr lang="tr-TR" sz="1600" dirty="0">
                <a:latin typeface="Candara" panose="020E0502030303020204" pitchFamily="34" charset="0"/>
              </a:rPr>
              <a:t>Çevreye zarar verir.</a:t>
            </a:r>
            <a:endParaRPr lang="tr-TR" dirty="0">
              <a:latin typeface="Candara" panose="020E0502030303020204" pitchFamily="34" charset="0"/>
            </a:endParaRPr>
          </a:p>
          <a:p>
            <a:pPr marL="228600" indent="-228600">
              <a:buClr>
                <a:srgbClr val="EB6E1F"/>
              </a:buClr>
              <a:buSzPts val="1600"/>
            </a:pPr>
            <a:r>
              <a:rPr lang="tr-TR" sz="1600" dirty="0">
                <a:latin typeface="Candara" panose="020E0502030303020204" pitchFamily="34" charset="0"/>
              </a:rPr>
              <a:t>Bazı plastik türleri yenilenemez ve geri dönüştürülemez. Yenilenemeyen kaynak olan fosil yakıtlara ihtiyaç vardır ve bu kaynağın çıkarılması küresel iklim değişikliğine etki eden sera gazı yaratır.</a:t>
            </a:r>
            <a:endParaRPr lang="tr-TR" dirty="0">
              <a:latin typeface="Candara" panose="020E0502030303020204" pitchFamily="34" charset="0"/>
            </a:endParaRPr>
          </a:p>
          <a:p>
            <a:pPr marL="228600" lvl="0" indent="-228600" algn="l" rtl="0">
              <a:lnSpc>
                <a:spcPct val="90000"/>
              </a:lnSpc>
              <a:spcBef>
                <a:spcPts val="1000"/>
              </a:spcBef>
              <a:spcAft>
                <a:spcPts val="0"/>
              </a:spcAft>
              <a:buClr>
                <a:srgbClr val="EB6E1F"/>
              </a:buClr>
              <a:buSzPts val="1600"/>
              <a:buChar char="•"/>
            </a:pPr>
            <a:r>
              <a:rPr lang="tr-TR" sz="1600" dirty="0">
                <a:latin typeface="Candara" panose="020E0502030303020204" pitchFamily="34" charset="0"/>
              </a:rPr>
              <a:t>Su ve toprak kirliliğine sebep olur.</a:t>
            </a:r>
            <a:endParaRPr lang="tr-TR" dirty="0">
              <a:latin typeface="Candara" panose="020E0502030303020204" pitchFamily="34" charset="0"/>
            </a:endParaRPr>
          </a:p>
          <a:p>
            <a:pPr marL="228600" lvl="0" indent="-228600" algn="l" rtl="0">
              <a:lnSpc>
                <a:spcPct val="90000"/>
              </a:lnSpc>
              <a:spcBef>
                <a:spcPts val="1000"/>
              </a:spcBef>
              <a:spcAft>
                <a:spcPts val="0"/>
              </a:spcAft>
              <a:buClr>
                <a:srgbClr val="EB6E1F"/>
              </a:buClr>
              <a:buSzPts val="1600"/>
              <a:buChar char="•"/>
            </a:pPr>
            <a:r>
              <a:rPr lang="tr-TR" sz="1600" dirty="0">
                <a:latin typeface="Candara" panose="020E0502030303020204" pitchFamily="34" charset="0"/>
              </a:rPr>
              <a:t>Plastikler tamamen yok edilemez bileşiklerdir.</a:t>
            </a:r>
            <a:endParaRPr lang="tr-TR" dirty="0">
              <a:latin typeface="Candara" panose="020E0502030303020204" pitchFamily="34" charset="0"/>
            </a:endParaRPr>
          </a:p>
          <a:p>
            <a:pPr marL="228600" lvl="0" indent="-228600" algn="l" rtl="0">
              <a:lnSpc>
                <a:spcPct val="90000"/>
              </a:lnSpc>
              <a:spcBef>
                <a:spcPts val="1000"/>
              </a:spcBef>
              <a:spcAft>
                <a:spcPts val="0"/>
              </a:spcAft>
              <a:buClr>
                <a:srgbClr val="EB6E1F"/>
              </a:buClr>
              <a:buSzPts val="1600"/>
              <a:buChar char="•"/>
            </a:pPr>
            <a:r>
              <a:rPr lang="tr-TR" sz="1600" dirty="0">
                <a:latin typeface="Candara" panose="020E0502030303020204" pitchFamily="34" charset="0"/>
              </a:rPr>
              <a:t>Hava kirliliğine sebep olur. Eritildiğinde açığa çıkan gaz sağlığımıza ve çevremize zararlıdır ve ozon tabakasını zayıflatır.</a:t>
            </a:r>
            <a:endParaRPr lang="tr-TR" dirty="0">
              <a:latin typeface="Candara" panose="020E0502030303020204" pitchFamily="34" charset="0"/>
            </a:endParaRPr>
          </a:p>
          <a:p>
            <a:pPr marL="228600" lvl="0" indent="-228600" algn="l" rtl="0">
              <a:lnSpc>
                <a:spcPct val="90000"/>
              </a:lnSpc>
              <a:spcBef>
                <a:spcPts val="1000"/>
              </a:spcBef>
              <a:spcAft>
                <a:spcPts val="0"/>
              </a:spcAft>
              <a:buClr>
                <a:srgbClr val="EB6E1F"/>
              </a:buClr>
              <a:buSzPts val="1600"/>
              <a:buChar char="•"/>
            </a:pPr>
            <a:r>
              <a:rPr lang="tr-TR" sz="1600" dirty="0">
                <a:latin typeface="Candara" panose="020E0502030303020204" pitchFamily="34" charset="0"/>
              </a:rPr>
              <a:t>Doğal kaynakları tüketir. Dünyanın petrolü giderek tükenirken çoğu plastik petrolden yapılır.</a:t>
            </a:r>
            <a:endParaRPr lang="tr-TR" dirty="0">
              <a:latin typeface="Candara" panose="020E0502030303020204" pitchFamily="34" charset="0"/>
            </a:endParaRPr>
          </a:p>
          <a:p>
            <a:pPr marL="228600" lvl="0" indent="-228600" algn="l" rtl="0">
              <a:lnSpc>
                <a:spcPct val="90000"/>
              </a:lnSpc>
              <a:spcBef>
                <a:spcPts val="1000"/>
              </a:spcBef>
              <a:spcAft>
                <a:spcPts val="0"/>
              </a:spcAft>
              <a:buClr>
                <a:srgbClr val="EB6E1F"/>
              </a:buClr>
              <a:buSzPts val="1600"/>
              <a:buChar char="•"/>
            </a:pPr>
            <a:r>
              <a:rPr lang="tr-TR" sz="1600" dirty="0">
                <a:latin typeface="Candara" panose="020E0502030303020204" pitchFamily="34" charset="0"/>
              </a:rPr>
              <a:t>Küresel ısınmaya neden olur.</a:t>
            </a:r>
            <a:endParaRPr lang="tr-TR" dirty="0">
              <a:latin typeface="Candara" panose="020E0502030303020204" pitchFamily="34" charset="0"/>
            </a:endParaRPr>
          </a:p>
          <a:p>
            <a:pPr marL="228600" lvl="0" indent="-228600" algn="l" rtl="0">
              <a:lnSpc>
                <a:spcPct val="90000"/>
              </a:lnSpc>
              <a:spcBef>
                <a:spcPts val="1000"/>
              </a:spcBef>
              <a:spcAft>
                <a:spcPts val="0"/>
              </a:spcAft>
              <a:buClr>
                <a:srgbClr val="EB6E1F"/>
              </a:buClr>
              <a:buSzPts val="1600"/>
              <a:buChar char="•"/>
            </a:pPr>
            <a:r>
              <a:rPr lang="tr-TR" sz="1600" dirty="0">
                <a:latin typeface="Candara" panose="020E0502030303020204" pitchFamily="34" charset="0"/>
              </a:rPr>
              <a:t>Birçok hayvan türünün neslinin sürmesini tehlikeye atar.</a:t>
            </a:r>
            <a:endParaRPr lang="tr-TR" dirty="0">
              <a:latin typeface="Candara" panose="020E0502030303020204" pitchFamily="34" charset="0"/>
            </a:endParaRPr>
          </a:p>
          <a:p>
            <a:pPr marL="228600" lvl="0" indent="-228600" algn="l" rtl="0">
              <a:lnSpc>
                <a:spcPct val="90000"/>
              </a:lnSpc>
              <a:spcBef>
                <a:spcPts val="1000"/>
              </a:spcBef>
              <a:spcAft>
                <a:spcPts val="0"/>
              </a:spcAft>
              <a:buClr>
                <a:srgbClr val="EB6E1F"/>
              </a:buClr>
              <a:buSzPts val="1600"/>
              <a:buChar char="•"/>
            </a:pPr>
            <a:r>
              <a:rPr lang="tr-TR" sz="1600" dirty="0">
                <a:latin typeface="Candara" panose="020E0502030303020204" pitchFamily="34" charset="0"/>
              </a:rPr>
              <a:t>Kanalizasyonları tıkayarak su taşkınlarına sebep olur.</a:t>
            </a:r>
          </a:p>
          <a:p>
            <a:pPr marL="0" lvl="0" indent="0" algn="l" rtl="0">
              <a:lnSpc>
                <a:spcPct val="90000"/>
              </a:lnSpc>
              <a:spcBef>
                <a:spcPts val="1000"/>
              </a:spcBef>
              <a:spcAft>
                <a:spcPts val="0"/>
              </a:spcAft>
              <a:buClr>
                <a:schemeClr val="dk1"/>
              </a:buClr>
              <a:buSzPts val="1600"/>
              <a:buNone/>
            </a:pPr>
            <a:endParaRPr lang="tr-TR" sz="1600" dirty="0">
              <a:latin typeface="Candara" panose="020E0502030303020204" pitchFamily="34" charset="0"/>
            </a:endParaRPr>
          </a:p>
        </p:txBody>
      </p:sp>
      <p:sp>
        <p:nvSpPr>
          <p:cNvPr id="7" name="Right Triangle 6">
            <a:extLst>
              <a:ext uri="{FF2B5EF4-FFF2-40B4-BE49-F238E27FC236}">
                <a16:creationId xmlns:a16="http://schemas.microsoft.com/office/drawing/2014/main" id="{431C52BF-D85D-6F4E-BBF2-993BB8D7E9E2}"/>
              </a:ext>
            </a:extLst>
          </p:cNvPr>
          <p:cNvSpPr/>
          <p:nvPr/>
        </p:nvSpPr>
        <p:spPr>
          <a:xfrm flipH="1">
            <a:off x="-1" y="4572000"/>
            <a:ext cx="12192000" cy="2286000"/>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811491A-B0DF-EF42-ABC4-89DEBF831AEB}"/>
              </a:ext>
            </a:extLst>
          </p:cNvPr>
          <p:cNvCxnSpPr>
            <a:cxnSpLocks/>
          </p:cNvCxnSpPr>
          <p:nvPr/>
        </p:nvCxnSpPr>
        <p:spPr>
          <a:xfrm flipV="1">
            <a:off x="6001580" y="0"/>
            <a:ext cx="0" cy="5660965"/>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7506FCF-CAE1-A64A-BE04-FF6665E90952}"/>
              </a:ext>
            </a:extLst>
          </p:cNvPr>
          <p:cNvCxnSpPr>
            <a:cxnSpLocks/>
          </p:cNvCxnSpPr>
          <p:nvPr/>
        </p:nvCxnSpPr>
        <p:spPr>
          <a:xfrm flipV="1">
            <a:off x="-2" y="4595648"/>
            <a:ext cx="12192002" cy="217507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96FD2836-BB0F-FF43-971B-7C9D2515D6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540582" y="419811"/>
            <a:ext cx="5000548"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52BDEC"/>
              </a:buClr>
              <a:buSzPts val="4400"/>
              <a:buFont typeface="Calibri"/>
              <a:buNone/>
            </a:pPr>
            <a:r>
              <a:rPr lang="tr-TR" b="1" dirty="0">
                <a:solidFill>
                  <a:srgbClr val="52BDEC"/>
                </a:solidFill>
                <a:latin typeface="Candara" panose="020E0502030303020204" pitchFamily="34" charset="0"/>
              </a:rPr>
              <a:t>Plastik Atıklar ve Çevre</a:t>
            </a:r>
            <a:endParaRPr lang="tr-TR" b="1" dirty="0">
              <a:latin typeface="Candara" panose="020E0502030303020204" pitchFamily="34" charset="0"/>
            </a:endParaRPr>
          </a:p>
        </p:txBody>
      </p:sp>
      <p:sp>
        <p:nvSpPr>
          <p:cNvPr id="150" name="Google Shape;150;p8"/>
          <p:cNvSpPr txBox="1">
            <a:spLocks noGrp="1"/>
          </p:cNvSpPr>
          <p:nvPr>
            <p:ph type="body" idx="1"/>
          </p:nvPr>
        </p:nvSpPr>
        <p:spPr>
          <a:xfrm>
            <a:off x="540582" y="2419979"/>
            <a:ext cx="5165035" cy="4351338"/>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000"/>
              <a:buNone/>
            </a:pPr>
            <a:r>
              <a:rPr lang="tr-TR" sz="2000" dirty="0">
                <a:latin typeface="Candara" panose="020E0502030303020204" pitchFamily="34" charset="0"/>
              </a:rPr>
              <a:t>Plastikler çok kullanışlı olmasına rağmen çevre için pek çok soruna neden olur. </a:t>
            </a:r>
          </a:p>
          <a:p>
            <a:pPr marL="0" lvl="0" indent="0" algn="just" rtl="0">
              <a:lnSpc>
                <a:spcPct val="100000"/>
              </a:lnSpc>
              <a:spcBef>
                <a:spcPts val="0"/>
              </a:spcBef>
              <a:spcAft>
                <a:spcPts val="0"/>
              </a:spcAft>
              <a:buClr>
                <a:schemeClr val="dk1"/>
              </a:buClr>
              <a:buSzPts val="2000"/>
              <a:buNone/>
            </a:pPr>
            <a:endParaRPr lang="tr-TR" sz="2000" dirty="0">
              <a:latin typeface="Candara" panose="020E0502030303020204" pitchFamily="34" charset="0"/>
            </a:endParaRPr>
          </a:p>
          <a:p>
            <a:pPr marL="0" lvl="0" indent="0" algn="just" rtl="0">
              <a:lnSpc>
                <a:spcPct val="100000"/>
              </a:lnSpc>
              <a:spcBef>
                <a:spcPts val="0"/>
              </a:spcBef>
              <a:spcAft>
                <a:spcPts val="0"/>
              </a:spcAft>
              <a:buClr>
                <a:schemeClr val="dk1"/>
              </a:buClr>
              <a:buSzPts val="2000"/>
              <a:buNone/>
            </a:pPr>
            <a:r>
              <a:rPr lang="tr-TR" sz="2000" dirty="0">
                <a:latin typeface="Candara" panose="020E0502030303020204" pitchFamily="34" charset="0"/>
              </a:rPr>
              <a:t>Plastikten yapılmış parçalar bozulmaz ve atıldıklarında çöp depolama alanlarında yer kaplar. </a:t>
            </a:r>
            <a:endParaRPr lang="tr-TR" dirty="0">
              <a:latin typeface="Candara" panose="020E0502030303020204" pitchFamily="34" charset="0"/>
            </a:endParaRPr>
          </a:p>
        </p:txBody>
      </p:sp>
      <p:pic>
        <p:nvPicPr>
          <p:cNvPr id="151" name="Google Shape;151;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81712" y="0"/>
            <a:ext cx="6095999" cy="6858000"/>
          </a:xfrm>
          <a:prstGeom prst="rect">
            <a:avLst/>
          </a:prstGeom>
          <a:noFill/>
          <a:ln>
            <a:noFill/>
          </a:ln>
        </p:spPr>
      </p:pic>
      <p:sp>
        <p:nvSpPr>
          <p:cNvPr id="7" name="Right Triangle 6">
            <a:extLst>
              <a:ext uri="{FF2B5EF4-FFF2-40B4-BE49-F238E27FC236}">
                <a16:creationId xmlns:a16="http://schemas.microsoft.com/office/drawing/2014/main" id="{B597B364-6349-2D4C-ABCE-6B850449375E}"/>
              </a:ext>
            </a:extLst>
          </p:cNvPr>
          <p:cNvSpPr/>
          <p:nvPr/>
        </p:nvSpPr>
        <p:spPr>
          <a:xfrm flipH="1">
            <a:off x="-1" y="4572000"/>
            <a:ext cx="12192000" cy="2286000"/>
          </a:xfrm>
          <a:prstGeom prst="rtTriangle">
            <a:avLst/>
          </a:prstGeom>
          <a:solidFill>
            <a:srgbClr val="184470"/>
          </a:solidFill>
          <a:ln>
            <a:solidFill>
              <a:srgbClr val="1844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48D51C2-24C3-5E48-A5A1-7253CD8CB520}"/>
              </a:ext>
            </a:extLst>
          </p:cNvPr>
          <p:cNvCxnSpPr>
            <a:cxnSpLocks/>
          </p:cNvCxnSpPr>
          <p:nvPr/>
        </p:nvCxnSpPr>
        <p:spPr>
          <a:xfrm flipV="1">
            <a:off x="6058732" y="0"/>
            <a:ext cx="0" cy="5660965"/>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178ECE3-FBB0-EE4D-AE3E-2F5F2C41DCA5}"/>
              </a:ext>
            </a:extLst>
          </p:cNvPr>
          <p:cNvCxnSpPr>
            <a:cxnSpLocks/>
          </p:cNvCxnSpPr>
          <p:nvPr/>
        </p:nvCxnSpPr>
        <p:spPr>
          <a:xfrm flipV="1">
            <a:off x="-2" y="4595648"/>
            <a:ext cx="12192002" cy="217507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45046EF1-D5A5-DE47-B47D-A2C69CCCD5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6051" y="5341596"/>
            <a:ext cx="1652436" cy="12878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5453</TotalTime>
  <Words>1614</Words>
  <Application>Microsoft Macintosh PowerPoint</Application>
  <PresentationFormat>Widescreen</PresentationFormat>
  <Paragraphs>181</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Candara</vt:lpstr>
      <vt:lpstr>Lucida Sans</vt:lpstr>
      <vt:lpstr>Office Theme</vt:lpstr>
      <vt:lpstr>DERS 1:  NEDİR BU PLASTİK?</vt:lpstr>
      <vt:lpstr>Plastik Nedir?</vt:lpstr>
      <vt:lpstr>Plastikler hangi maddelerden yapılır?</vt:lpstr>
      <vt:lpstr>Plastikler Nasıl Şekillendirilir?</vt:lpstr>
      <vt:lpstr>Plastik Tarihi</vt:lpstr>
      <vt:lpstr>Plastiğin Faydaları</vt:lpstr>
      <vt:lpstr>Plastiğin Faydaları</vt:lpstr>
      <vt:lpstr>Plastiğin Zararları</vt:lpstr>
      <vt:lpstr>Plastik Atıklar ve Çevre</vt:lpstr>
      <vt:lpstr>Plastik Atıklar ve Çevre</vt:lpstr>
      <vt:lpstr>Büyük Pasifik Çöp Alanı</vt:lpstr>
      <vt:lpstr>Plastik Atıklar ve Çevre</vt:lpstr>
      <vt:lpstr>Plastik Atıklar ve Çevre</vt:lpstr>
      <vt:lpstr>Rakamlarla Plastik Atık Sorununun Boyutu</vt:lpstr>
      <vt:lpstr>Rakamlarla Plastik Atık Sorununun Boyutu</vt:lpstr>
      <vt:lpstr>Rakamlarla Plastik Atık Sorununun Boyutu</vt:lpstr>
      <vt:lpstr>Rakamlarla Plastik Atık Sorununun Boyutu</vt:lpstr>
      <vt:lpstr>Plastik Hangi Alanlarda Kullanılır?</vt:lpstr>
      <vt:lpstr>Plastik Hangi Alanlarda Kullanılır?</vt:lpstr>
      <vt:lpstr>Plastik Hangi Alanlarda Kullanılır?</vt:lpstr>
      <vt:lpstr>Plastik Hangi Alanlarda Kullanılır?</vt:lpstr>
      <vt:lpstr>Plastik Hangi Alanlarda Kullanılır?</vt:lpstr>
      <vt:lpstr>1. Dersimiz Sona Erdi!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DERS 1:  NEDİR BU PLASTİK?</dc:title>
  <dc:creator>Metehan Cengiz</dc:creator>
  <cp:lastModifiedBy>Şule Serter</cp:lastModifiedBy>
  <cp:revision>19</cp:revision>
  <dcterms:created xsi:type="dcterms:W3CDTF">2021-04-18T17:58:55Z</dcterms:created>
  <dcterms:modified xsi:type="dcterms:W3CDTF">2021-05-03T09:52:18Z</dcterms:modified>
</cp:coreProperties>
</file>